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49"/>
  </p:notesMasterIdLst>
  <p:handoutMasterIdLst>
    <p:handoutMasterId r:id="rId50"/>
  </p:handoutMasterIdLst>
  <p:sldIdLst>
    <p:sldId id="943" r:id="rId2"/>
    <p:sldId id="493" r:id="rId3"/>
    <p:sldId id="860" r:id="rId4"/>
    <p:sldId id="944" r:id="rId5"/>
    <p:sldId id="863" r:id="rId6"/>
    <p:sldId id="945" r:id="rId7"/>
    <p:sldId id="875" r:id="rId8"/>
    <p:sldId id="865" r:id="rId9"/>
    <p:sldId id="866" r:id="rId10"/>
    <p:sldId id="868" r:id="rId11"/>
    <p:sldId id="950" r:id="rId12"/>
    <p:sldId id="951" r:id="rId13"/>
    <p:sldId id="953" r:id="rId14"/>
    <p:sldId id="954" r:id="rId15"/>
    <p:sldId id="955" r:id="rId16"/>
    <p:sldId id="274" r:id="rId17"/>
    <p:sldId id="956" r:id="rId18"/>
    <p:sldId id="942" r:id="rId19"/>
    <p:sldId id="579" r:id="rId20"/>
    <p:sldId id="946" r:id="rId21"/>
    <p:sldId id="947" r:id="rId22"/>
    <p:sldId id="929" r:id="rId23"/>
    <p:sldId id="949" r:id="rId24"/>
    <p:sldId id="1072" r:id="rId25"/>
    <p:sldId id="952" r:id="rId26"/>
    <p:sldId id="1078" r:id="rId27"/>
    <p:sldId id="1079" r:id="rId28"/>
    <p:sldId id="1074" r:id="rId29"/>
    <p:sldId id="1075" r:id="rId30"/>
    <p:sldId id="1076" r:id="rId31"/>
    <p:sldId id="1077" r:id="rId32"/>
    <p:sldId id="957" r:id="rId33"/>
    <p:sldId id="1066" r:id="rId34"/>
    <p:sldId id="1059" r:id="rId35"/>
    <p:sldId id="1060" r:id="rId36"/>
    <p:sldId id="1061" r:id="rId37"/>
    <p:sldId id="1062" r:id="rId38"/>
    <p:sldId id="1063" r:id="rId39"/>
    <p:sldId id="1064" r:id="rId40"/>
    <p:sldId id="1007" r:id="rId41"/>
    <p:sldId id="1065" r:id="rId42"/>
    <p:sldId id="553" r:id="rId43"/>
    <p:sldId id="1069" r:id="rId44"/>
    <p:sldId id="1068" r:id="rId45"/>
    <p:sldId id="1071" r:id="rId46"/>
    <p:sldId id="1070" r:id="rId47"/>
    <p:sldId id="537" r:id="rId48"/>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F4F97"/>
    <a:srgbClr val="F6CE86"/>
    <a:srgbClr val="AEF8E5"/>
    <a:srgbClr val="0A8464"/>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22939-DD10-C44B-9C80-737CB6C711AA}" v="26" dt="2021-04-15T16:47:59.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69"/>
    <p:restoredTop sz="96942"/>
  </p:normalViewPr>
  <p:slideViewPr>
    <p:cSldViewPr snapToGrid="0" snapToObjects="1">
      <p:cViewPr varScale="1">
        <p:scale>
          <a:sx n="151" d="100"/>
          <a:sy n="151" d="100"/>
        </p:scale>
        <p:origin x="1288" y="192"/>
      </p:cViewPr>
      <p:guideLst>
        <p:guide orient="horz" pos="905"/>
        <p:guide orient="horz" pos="4002"/>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bein, Stephen" userId="da4bdc5c-639c-4506-8691-22148cf88445" providerId="ADAL" clId="{15B22939-DD10-C44B-9C80-737CB6C711AA}"/>
    <pc:docChg chg="undo custSel addSld delSld modSld sldOrd modMainMaster">
      <pc:chgData name="Herbein, Stephen" userId="da4bdc5c-639c-4506-8691-22148cf88445" providerId="ADAL" clId="{15B22939-DD10-C44B-9C80-737CB6C711AA}" dt="2021-04-15T16:47:59.160" v="895"/>
      <pc:docMkLst>
        <pc:docMk/>
      </pc:docMkLst>
      <pc:sldChg chg="modSp">
        <pc:chgData name="Herbein, Stephen" userId="da4bdc5c-639c-4506-8691-22148cf88445" providerId="ADAL" clId="{15B22939-DD10-C44B-9C80-737CB6C711AA}" dt="2021-04-14T16:03:27.257" v="789" actId="167"/>
        <pc:sldMkLst>
          <pc:docMk/>
          <pc:sldMk cId="0" sldId="493"/>
        </pc:sldMkLst>
        <pc:spChg chg="mod">
          <ac:chgData name="Herbein, Stephen" userId="da4bdc5c-639c-4506-8691-22148cf88445" providerId="ADAL" clId="{15B22939-DD10-C44B-9C80-737CB6C711AA}" dt="2021-04-14T16:03:27.257" v="789" actId="167"/>
          <ac:spMkLst>
            <pc:docMk/>
            <pc:sldMk cId="0" sldId="493"/>
            <ac:spMk id="6" creationId="{446C100E-6CB9-1F4E-BDC9-0AB604B8D114}"/>
          </ac:spMkLst>
        </pc:spChg>
      </pc:sldChg>
      <pc:sldChg chg="ord">
        <pc:chgData name="Herbein, Stephen" userId="da4bdc5c-639c-4506-8691-22148cf88445" providerId="ADAL" clId="{15B22939-DD10-C44B-9C80-737CB6C711AA}" dt="2021-04-14T15:49:20.327" v="0" actId="20578"/>
        <pc:sldMkLst>
          <pc:docMk/>
          <pc:sldMk cId="0" sldId="537"/>
        </pc:sldMkLst>
      </pc:sldChg>
      <pc:sldChg chg="addSp modSp mod">
        <pc:chgData name="Herbein, Stephen" userId="da4bdc5c-639c-4506-8691-22148cf88445" providerId="ADAL" clId="{15B22939-DD10-C44B-9C80-737CB6C711AA}" dt="2021-04-14T16:34:59.985" v="889" actId="14100"/>
        <pc:sldMkLst>
          <pc:docMk/>
          <pc:sldMk cId="3777203892" sldId="943"/>
        </pc:sldMkLst>
        <pc:spChg chg="add mod">
          <ac:chgData name="Herbein, Stephen" userId="da4bdc5c-639c-4506-8691-22148cf88445" providerId="ADAL" clId="{15B22939-DD10-C44B-9C80-737CB6C711AA}" dt="2021-04-14T16:34:59.985" v="889" actId="14100"/>
          <ac:spMkLst>
            <pc:docMk/>
            <pc:sldMk cId="3777203892" sldId="943"/>
            <ac:spMk id="3" creationId="{2C392DB4-5CF5-3845-9601-408A1EC127D1}"/>
          </ac:spMkLst>
        </pc:spChg>
        <pc:graphicFrameChg chg="mod modGraphic">
          <ac:chgData name="Herbein, Stephen" userId="da4bdc5c-639c-4506-8691-22148cf88445" providerId="ADAL" clId="{15B22939-DD10-C44B-9C80-737CB6C711AA}" dt="2021-04-14T16:00:46.680" v="777" actId="20577"/>
          <ac:graphicFrameMkLst>
            <pc:docMk/>
            <pc:sldMk cId="3777203892" sldId="943"/>
            <ac:graphicFrameMk id="2" creationId="{A5B692C3-DC70-6844-8DE1-43636DB85EA2}"/>
          </ac:graphicFrameMkLst>
        </pc:graphicFrameChg>
      </pc:sldChg>
      <pc:sldChg chg="add del ord">
        <pc:chgData name="Herbein, Stephen" userId="da4bdc5c-639c-4506-8691-22148cf88445" providerId="ADAL" clId="{15B22939-DD10-C44B-9C80-737CB6C711AA}" dt="2021-04-14T16:01:15.973" v="779" actId="2696"/>
        <pc:sldMkLst>
          <pc:docMk/>
          <pc:sldMk cId="977109656" sldId="952"/>
        </pc:sldMkLst>
      </pc:sldChg>
      <pc:sldChg chg="add">
        <pc:chgData name="Herbein, Stephen" userId="da4bdc5c-639c-4506-8691-22148cf88445" providerId="ADAL" clId="{15B22939-DD10-C44B-9C80-737CB6C711AA}" dt="2021-04-14T16:02:33.947" v="786"/>
        <pc:sldMkLst>
          <pc:docMk/>
          <pc:sldMk cId="1337892329" sldId="952"/>
        </pc:sldMkLst>
      </pc:sldChg>
      <pc:sldChg chg="add">
        <pc:chgData name="Herbein, Stephen" userId="da4bdc5c-639c-4506-8691-22148cf88445" providerId="ADAL" clId="{15B22939-DD10-C44B-9C80-737CB6C711AA}" dt="2021-04-14T16:02:33.947" v="786"/>
        <pc:sldMkLst>
          <pc:docMk/>
          <pc:sldMk cId="194308537" sldId="957"/>
        </pc:sldMkLst>
      </pc:sldChg>
      <pc:sldChg chg="add del ord">
        <pc:chgData name="Herbein, Stephen" userId="da4bdc5c-639c-4506-8691-22148cf88445" providerId="ADAL" clId="{15B22939-DD10-C44B-9C80-737CB6C711AA}" dt="2021-04-14T16:01:15.973" v="779" actId="2696"/>
        <pc:sldMkLst>
          <pc:docMk/>
          <pc:sldMk cId="3007311351" sldId="957"/>
        </pc:sldMkLst>
      </pc:sldChg>
      <pc:sldChg chg="add del ord">
        <pc:chgData name="Herbein, Stephen" userId="da4bdc5c-639c-4506-8691-22148cf88445" providerId="ADAL" clId="{15B22939-DD10-C44B-9C80-737CB6C711AA}" dt="2021-04-14T16:01:15.973" v="779" actId="2696"/>
        <pc:sldMkLst>
          <pc:docMk/>
          <pc:sldMk cId="358637077" sldId="958"/>
        </pc:sldMkLst>
      </pc:sldChg>
      <pc:sldChg chg="add del">
        <pc:chgData name="Herbein, Stephen" userId="da4bdc5c-639c-4506-8691-22148cf88445" providerId="ADAL" clId="{15B22939-DD10-C44B-9C80-737CB6C711AA}" dt="2021-04-14T17:41:09.771" v="893" actId="2696"/>
        <pc:sldMkLst>
          <pc:docMk/>
          <pc:sldMk cId="814784795" sldId="958"/>
        </pc:sldMkLst>
      </pc:sldChg>
      <pc:sldChg chg="addSp delSp modSp add mod ord">
        <pc:chgData name="Herbein, Stephen" userId="da4bdc5c-639c-4506-8691-22148cf88445" providerId="ADAL" clId="{15B22939-DD10-C44B-9C80-737CB6C711AA}" dt="2021-04-14T16:02:06.638" v="785" actId="20577"/>
        <pc:sldMkLst>
          <pc:docMk/>
          <pc:sldMk cId="2655971255" sldId="1066"/>
        </pc:sldMkLst>
        <pc:spChg chg="mod">
          <ac:chgData name="Herbein, Stephen" userId="da4bdc5c-639c-4506-8691-22148cf88445" providerId="ADAL" clId="{15B22939-DD10-C44B-9C80-737CB6C711AA}" dt="2021-04-14T15:50:24.016" v="52" actId="20577"/>
          <ac:spMkLst>
            <pc:docMk/>
            <pc:sldMk cId="2655971255" sldId="1066"/>
            <ac:spMk id="5" creationId="{00000000-0000-0000-0000-000000000000}"/>
          </ac:spMkLst>
        </pc:spChg>
        <pc:spChg chg="add del mod">
          <ac:chgData name="Herbein, Stephen" userId="da4bdc5c-639c-4506-8691-22148cf88445" providerId="ADAL" clId="{15B22939-DD10-C44B-9C80-737CB6C711AA}" dt="2021-04-14T15:50:17.273" v="25" actId="167"/>
          <ac:spMkLst>
            <pc:docMk/>
            <pc:sldMk cId="2655971255" sldId="1066"/>
            <ac:spMk id="6" creationId="{446C100E-6CB9-1F4E-BDC9-0AB604B8D114}"/>
          </ac:spMkLst>
        </pc:spChg>
        <pc:spChg chg="mod">
          <ac:chgData name="Herbein, Stephen" userId="da4bdc5c-639c-4506-8691-22148cf88445" providerId="ADAL" clId="{15B22939-DD10-C44B-9C80-737CB6C711AA}" dt="2021-04-14T16:02:06.638" v="785" actId="20577"/>
          <ac:spMkLst>
            <pc:docMk/>
            <pc:sldMk cId="2655971255" sldId="1066"/>
            <ac:spMk id="8" creationId="{00000000-0000-0000-0000-000000000000}"/>
          </ac:spMkLst>
        </pc:spChg>
      </pc:sldChg>
      <pc:sldChg chg="modSp add del mod ord">
        <pc:chgData name="Herbein, Stephen" userId="da4bdc5c-639c-4506-8691-22148cf88445" providerId="ADAL" clId="{15B22939-DD10-C44B-9C80-737CB6C711AA}" dt="2021-04-14T16:01:15.973" v="779" actId="2696"/>
        <pc:sldMkLst>
          <pc:docMk/>
          <pc:sldMk cId="633188282" sldId="1067"/>
        </pc:sldMkLst>
        <pc:spChg chg="mod">
          <ac:chgData name="Herbein, Stephen" userId="da4bdc5c-639c-4506-8691-22148cf88445" providerId="ADAL" clId="{15B22939-DD10-C44B-9C80-737CB6C711AA}" dt="2021-04-14T16:00:29.068" v="774" actId="20577"/>
          <ac:spMkLst>
            <pc:docMk/>
            <pc:sldMk cId="633188282" sldId="1067"/>
            <ac:spMk id="5" creationId="{00000000-0000-0000-0000-000000000000}"/>
          </ac:spMkLst>
        </pc:spChg>
        <pc:spChg chg="mod">
          <ac:chgData name="Herbein, Stephen" userId="da4bdc5c-639c-4506-8691-22148cf88445" providerId="ADAL" clId="{15B22939-DD10-C44B-9C80-737CB6C711AA}" dt="2021-04-14T16:00:20.730" v="760"/>
          <ac:spMkLst>
            <pc:docMk/>
            <pc:sldMk cId="633188282" sldId="1067"/>
            <ac:spMk id="8" creationId="{00000000-0000-0000-0000-000000000000}"/>
          </ac:spMkLst>
        </pc:spChg>
      </pc:sldChg>
      <pc:sldChg chg="add">
        <pc:chgData name="Herbein, Stephen" userId="da4bdc5c-639c-4506-8691-22148cf88445" providerId="ADAL" clId="{15B22939-DD10-C44B-9C80-737CB6C711AA}" dt="2021-04-14T15:51:45.144" v="116" actId="2890"/>
        <pc:sldMkLst>
          <pc:docMk/>
          <pc:sldMk cId="3522917609" sldId="1068"/>
        </pc:sldMkLst>
      </pc:sldChg>
      <pc:sldChg chg="add">
        <pc:chgData name="Herbein, Stephen" userId="da4bdc5c-639c-4506-8691-22148cf88445" providerId="ADAL" clId="{15B22939-DD10-C44B-9C80-737CB6C711AA}" dt="2021-04-14T15:52:35.876" v="147" actId="2890"/>
        <pc:sldMkLst>
          <pc:docMk/>
          <pc:sldMk cId="2884970397" sldId="1069"/>
        </pc:sldMkLst>
      </pc:sldChg>
      <pc:sldChg chg="modSp add mod">
        <pc:chgData name="Herbein, Stephen" userId="da4bdc5c-639c-4506-8691-22148cf88445" providerId="ADAL" clId="{15B22939-DD10-C44B-9C80-737CB6C711AA}" dt="2021-04-14T15:55:48.322" v="159" actId="20577"/>
        <pc:sldMkLst>
          <pc:docMk/>
          <pc:sldMk cId="1655615683" sldId="1070"/>
        </pc:sldMkLst>
        <pc:spChg chg="mod">
          <ac:chgData name="Herbein, Stephen" userId="da4bdc5c-639c-4506-8691-22148cf88445" providerId="ADAL" clId="{15B22939-DD10-C44B-9C80-737CB6C711AA}" dt="2021-04-14T15:55:48.322" v="159" actId="20577"/>
          <ac:spMkLst>
            <pc:docMk/>
            <pc:sldMk cId="1655615683" sldId="1070"/>
            <ac:spMk id="5" creationId="{00000000-0000-0000-0000-000000000000}"/>
          </ac:spMkLst>
        </pc:spChg>
        <pc:spChg chg="mod">
          <ac:chgData name="Herbein, Stephen" userId="da4bdc5c-639c-4506-8691-22148cf88445" providerId="ADAL" clId="{15B22939-DD10-C44B-9C80-737CB6C711AA}" dt="2021-04-14T15:53:17.130" v="152"/>
          <ac:spMkLst>
            <pc:docMk/>
            <pc:sldMk cId="1655615683" sldId="1070"/>
            <ac:spMk id="8" creationId="{00000000-0000-0000-0000-000000000000}"/>
          </ac:spMkLst>
        </pc:spChg>
      </pc:sldChg>
      <pc:sldChg chg="addSp modSp new mod">
        <pc:chgData name="Herbein, Stephen" userId="da4bdc5c-639c-4506-8691-22148cf88445" providerId="ADAL" clId="{15B22939-DD10-C44B-9C80-737CB6C711AA}" dt="2021-04-14T15:59:39.521" v="758" actId="20577"/>
        <pc:sldMkLst>
          <pc:docMk/>
          <pc:sldMk cId="20610040" sldId="1071"/>
        </pc:sldMkLst>
        <pc:spChg chg="mod">
          <ac:chgData name="Herbein, Stephen" userId="da4bdc5c-639c-4506-8691-22148cf88445" providerId="ADAL" clId="{15B22939-DD10-C44B-9C80-737CB6C711AA}" dt="2021-04-14T15:56:04.368" v="189" actId="20577"/>
          <ac:spMkLst>
            <pc:docMk/>
            <pc:sldMk cId="20610040" sldId="1071"/>
            <ac:spMk id="2" creationId="{EC2F360F-AC20-2B45-8327-FC86777F06E0}"/>
          </ac:spMkLst>
        </pc:spChg>
        <pc:spChg chg="add mod">
          <ac:chgData name="Herbein, Stephen" userId="da4bdc5c-639c-4506-8691-22148cf88445" providerId="ADAL" clId="{15B22939-DD10-C44B-9C80-737CB6C711AA}" dt="2021-04-14T15:59:39.521" v="758" actId="20577"/>
          <ac:spMkLst>
            <pc:docMk/>
            <pc:sldMk cId="20610040" sldId="1071"/>
            <ac:spMk id="3" creationId="{4449CF49-0B2D-F649-8647-DDA75759D61E}"/>
          </ac:spMkLst>
        </pc:spChg>
      </pc:sldChg>
      <pc:sldChg chg="addSp delSp modSp add mod">
        <pc:chgData name="Herbein, Stephen" userId="da4bdc5c-639c-4506-8691-22148cf88445" providerId="ADAL" clId="{15B22939-DD10-C44B-9C80-737CB6C711AA}" dt="2021-04-14T16:03:40.536" v="791" actId="478"/>
        <pc:sldMkLst>
          <pc:docMk/>
          <pc:sldMk cId="3910639682" sldId="1072"/>
        </pc:sldMkLst>
        <pc:spChg chg="mod">
          <ac:chgData name="Herbein, Stephen" userId="da4bdc5c-639c-4506-8691-22148cf88445" providerId="ADAL" clId="{15B22939-DD10-C44B-9C80-737CB6C711AA}" dt="2021-04-14T16:03:00.176" v="788" actId="20577"/>
          <ac:spMkLst>
            <pc:docMk/>
            <pc:sldMk cId="3910639682" sldId="1072"/>
            <ac:spMk id="5" creationId="{00000000-0000-0000-0000-000000000000}"/>
          </ac:spMkLst>
        </pc:spChg>
        <pc:spChg chg="add mod">
          <ac:chgData name="Herbein, Stephen" userId="da4bdc5c-639c-4506-8691-22148cf88445" providerId="ADAL" clId="{15B22939-DD10-C44B-9C80-737CB6C711AA}" dt="2021-04-14T16:03:36.223" v="790"/>
          <ac:spMkLst>
            <pc:docMk/>
            <pc:sldMk cId="3910639682" sldId="1072"/>
            <ac:spMk id="6" creationId="{040B181D-0BA3-9A45-885D-BA659F7F2021}"/>
          </ac:spMkLst>
        </pc:spChg>
        <pc:spChg chg="add mod">
          <ac:chgData name="Herbein, Stephen" userId="da4bdc5c-639c-4506-8691-22148cf88445" providerId="ADAL" clId="{15B22939-DD10-C44B-9C80-737CB6C711AA}" dt="2021-04-14T16:03:36.223" v="790"/>
          <ac:spMkLst>
            <pc:docMk/>
            <pc:sldMk cId="3910639682" sldId="1072"/>
            <ac:spMk id="7" creationId="{815A403F-E144-1C42-A88A-050BBDC3F360}"/>
          </ac:spMkLst>
        </pc:spChg>
        <pc:spChg chg="del">
          <ac:chgData name="Herbein, Stephen" userId="da4bdc5c-639c-4506-8691-22148cf88445" providerId="ADAL" clId="{15B22939-DD10-C44B-9C80-737CB6C711AA}" dt="2021-04-14T16:03:40.536" v="791" actId="478"/>
          <ac:spMkLst>
            <pc:docMk/>
            <pc:sldMk cId="3910639682" sldId="1072"/>
            <ac:spMk id="9" creationId="{00000000-0000-0000-0000-000000000000}"/>
          </ac:spMkLst>
        </pc:spChg>
      </pc:sldChg>
      <pc:sldChg chg="add del">
        <pc:chgData name="Herbein, Stephen" userId="da4bdc5c-639c-4506-8691-22148cf88445" providerId="ADAL" clId="{15B22939-DD10-C44B-9C80-737CB6C711AA}" dt="2021-04-14T16:00:23.837" v="761" actId="2696"/>
        <pc:sldMkLst>
          <pc:docMk/>
          <pc:sldMk cId="4252252420" sldId="1072"/>
        </pc:sldMkLst>
      </pc:sldChg>
      <pc:sldChg chg="add del">
        <pc:chgData name="Herbein, Stephen" userId="da4bdc5c-639c-4506-8691-22148cf88445" providerId="ADAL" clId="{15B22939-DD10-C44B-9C80-737CB6C711AA}" dt="2021-04-14T17:40:56.751" v="891" actId="2696"/>
        <pc:sldMkLst>
          <pc:docMk/>
          <pc:sldMk cId="1036262630" sldId="1073"/>
        </pc:sldMkLst>
      </pc:sldChg>
      <pc:sldChg chg="add del ord">
        <pc:chgData name="Herbein, Stephen" userId="da4bdc5c-639c-4506-8691-22148cf88445" providerId="ADAL" clId="{15B22939-DD10-C44B-9C80-737CB6C711AA}" dt="2021-04-14T16:01:15.973" v="779" actId="2696"/>
        <pc:sldMkLst>
          <pc:docMk/>
          <pc:sldMk cId="3881513475" sldId="1073"/>
        </pc:sldMkLst>
      </pc:sldChg>
      <pc:sldChg chg="add del ord">
        <pc:chgData name="Herbein, Stephen" userId="da4bdc5c-639c-4506-8691-22148cf88445" providerId="ADAL" clId="{15B22939-DD10-C44B-9C80-737CB6C711AA}" dt="2021-04-14T16:01:15.973" v="779" actId="2696"/>
        <pc:sldMkLst>
          <pc:docMk/>
          <pc:sldMk cId="297280176" sldId="1074"/>
        </pc:sldMkLst>
      </pc:sldChg>
      <pc:sldChg chg="add">
        <pc:chgData name="Herbein, Stephen" userId="da4bdc5c-639c-4506-8691-22148cf88445" providerId="ADAL" clId="{15B22939-DD10-C44B-9C80-737CB6C711AA}" dt="2021-04-14T16:02:33.947" v="786"/>
        <pc:sldMkLst>
          <pc:docMk/>
          <pc:sldMk cId="1484255735" sldId="1074"/>
        </pc:sldMkLst>
      </pc:sldChg>
      <pc:sldChg chg="add">
        <pc:chgData name="Herbein, Stephen" userId="da4bdc5c-639c-4506-8691-22148cf88445" providerId="ADAL" clId="{15B22939-DD10-C44B-9C80-737CB6C711AA}" dt="2021-04-14T16:02:33.947" v="786"/>
        <pc:sldMkLst>
          <pc:docMk/>
          <pc:sldMk cId="333868513" sldId="1075"/>
        </pc:sldMkLst>
      </pc:sldChg>
      <pc:sldChg chg="add del ord">
        <pc:chgData name="Herbein, Stephen" userId="da4bdc5c-639c-4506-8691-22148cf88445" providerId="ADAL" clId="{15B22939-DD10-C44B-9C80-737CB6C711AA}" dt="2021-04-14T16:01:15.973" v="779" actId="2696"/>
        <pc:sldMkLst>
          <pc:docMk/>
          <pc:sldMk cId="3102950043" sldId="1075"/>
        </pc:sldMkLst>
      </pc:sldChg>
      <pc:sldChg chg="add">
        <pc:chgData name="Herbein, Stephen" userId="da4bdc5c-639c-4506-8691-22148cf88445" providerId="ADAL" clId="{15B22939-DD10-C44B-9C80-737CB6C711AA}" dt="2021-04-14T16:02:33.947" v="786"/>
        <pc:sldMkLst>
          <pc:docMk/>
          <pc:sldMk cId="2799800983" sldId="1076"/>
        </pc:sldMkLst>
      </pc:sldChg>
      <pc:sldChg chg="add del ord">
        <pc:chgData name="Herbein, Stephen" userId="da4bdc5c-639c-4506-8691-22148cf88445" providerId="ADAL" clId="{15B22939-DD10-C44B-9C80-737CB6C711AA}" dt="2021-04-14T16:01:15.973" v="779" actId="2696"/>
        <pc:sldMkLst>
          <pc:docMk/>
          <pc:sldMk cId="3761608386" sldId="1076"/>
        </pc:sldMkLst>
      </pc:sldChg>
      <pc:sldChg chg="add">
        <pc:chgData name="Herbein, Stephen" userId="da4bdc5c-639c-4506-8691-22148cf88445" providerId="ADAL" clId="{15B22939-DD10-C44B-9C80-737CB6C711AA}" dt="2021-04-14T16:02:33.947" v="786"/>
        <pc:sldMkLst>
          <pc:docMk/>
          <pc:sldMk cId="1097213584" sldId="1077"/>
        </pc:sldMkLst>
      </pc:sldChg>
      <pc:sldChg chg="add del ord">
        <pc:chgData name="Herbein, Stephen" userId="da4bdc5c-639c-4506-8691-22148cf88445" providerId="ADAL" clId="{15B22939-DD10-C44B-9C80-737CB6C711AA}" dt="2021-04-14T16:01:15.973" v="779" actId="2696"/>
        <pc:sldMkLst>
          <pc:docMk/>
          <pc:sldMk cId="1515639655" sldId="1077"/>
        </pc:sldMkLst>
      </pc:sldChg>
      <pc:sldChg chg="add del ord">
        <pc:chgData name="Herbein, Stephen" userId="da4bdc5c-639c-4506-8691-22148cf88445" providerId="ADAL" clId="{15B22939-DD10-C44B-9C80-737CB6C711AA}" dt="2021-04-14T16:01:15.973" v="779" actId="2696"/>
        <pc:sldMkLst>
          <pc:docMk/>
          <pc:sldMk cId="1925416959" sldId="1078"/>
        </pc:sldMkLst>
      </pc:sldChg>
      <pc:sldChg chg="add del">
        <pc:chgData name="Herbein, Stephen" userId="da4bdc5c-639c-4506-8691-22148cf88445" providerId="ADAL" clId="{15B22939-DD10-C44B-9C80-737CB6C711AA}" dt="2021-04-14T16:03:51.877" v="792" actId="2696"/>
        <pc:sldMkLst>
          <pc:docMk/>
          <pc:sldMk cId="3695690168" sldId="1078"/>
        </pc:sldMkLst>
      </pc:sldChg>
      <pc:sldChg chg="add">
        <pc:chgData name="Herbein, Stephen" userId="da4bdc5c-639c-4506-8691-22148cf88445" providerId="ADAL" clId="{15B22939-DD10-C44B-9C80-737CB6C711AA}" dt="2021-04-14T17:40:54.684" v="890"/>
        <pc:sldMkLst>
          <pc:docMk/>
          <pc:sldMk cId="4034299863" sldId="1078"/>
        </pc:sldMkLst>
      </pc:sldChg>
      <pc:sldChg chg="add">
        <pc:chgData name="Herbein, Stephen" userId="da4bdc5c-639c-4506-8691-22148cf88445" providerId="ADAL" clId="{15B22939-DD10-C44B-9C80-737CB6C711AA}" dt="2021-04-14T17:41:06.927" v="892"/>
        <pc:sldMkLst>
          <pc:docMk/>
          <pc:sldMk cId="3368323089" sldId="1079"/>
        </pc:sldMkLst>
      </pc:sldChg>
      <pc:sldMasterChg chg="modSp modSldLayout">
        <pc:chgData name="Herbein, Stephen" userId="da4bdc5c-639c-4506-8691-22148cf88445" providerId="ADAL" clId="{15B22939-DD10-C44B-9C80-737CB6C711AA}" dt="2021-04-15T16:47:59.160" v="895"/>
        <pc:sldMasterMkLst>
          <pc:docMk/>
          <pc:sldMasterMk cId="0" sldId="2147483709"/>
        </pc:sldMasterMkLst>
        <pc:spChg chg="mod">
          <ac:chgData name="Herbein, Stephen" userId="da4bdc5c-639c-4506-8691-22148cf88445" providerId="ADAL" clId="{15B22939-DD10-C44B-9C80-737CB6C711AA}" dt="2021-04-15T16:47:59.160" v="895"/>
          <ac:spMkLst>
            <pc:docMk/>
            <pc:sldMasterMk cId="0" sldId="2147483709"/>
            <ac:spMk id="14" creationId="{00000000-0000-0000-0000-000000000000}"/>
          </ac:spMkLst>
        </pc:spChg>
        <pc:sldLayoutChg chg="modSp">
          <pc:chgData name="Herbein, Stephen" userId="da4bdc5c-639c-4506-8691-22148cf88445" providerId="ADAL" clId="{15B22939-DD10-C44B-9C80-737CB6C711AA}" dt="2021-04-15T16:47:43.470" v="894"/>
          <pc:sldLayoutMkLst>
            <pc:docMk/>
            <pc:sldMasterMk cId="0" sldId="2147483709"/>
            <pc:sldLayoutMk cId="0" sldId="2147483710"/>
          </pc:sldLayoutMkLst>
          <pc:spChg chg="mod">
            <ac:chgData name="Herbein, Stephen" userId="da4bdc5c-639c-4506-8691-22148cf88445" providerId="ADAL" clId="{15B22939-DD10-C44B-9C80-737CB6C711AA}" dt="2021-04-15T16:47:43.470" v="894"/>
            <ac:spMkLst>
              <pc:docMk/>
              <pc:sldMasterMk cId="0" sldId="2147483709"/>
              <pc:sldLayoutMk cId="0" sldId="2147483710"/>
              <ac:spMk id="14"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a:latin typeface="Avenir" panose="02000503020000020003" pitchFamily="2" charset="0"/>
            </a:rPr>
            <a:t>Co-scheduling challenge</a:t>
          </a:r>
          <a:endParaRPr lang="en-US"/>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a:latin typeface="Avenir" panose="02000503020000020003" pitchFamily="2" charset="0"/>
            </a:rPr>
            <a:t>Job throughput challenge</a:t>
          </a:r>
          <a:endParaRPr lang="en-US"/>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a:latin typeface="Avenir" panose="02000503020000020003" pitchFamily="2" charset="0"/>
            </a:rPr>
            <a:t>Job communication/coordination challenge</a:t>
          </a:r>
          <a:endParaRPr lang="en-US"/>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a:latin typeface="Avenir" panose="02000503020000020003" pitchFamily="2" charset="0"/>
            </a:rPr>
            <a:t>Portability challenge</a:t>
          </a:r>
          <a:endParaRPr lang="en-US"/>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a:latin typeface="Avenir" panose="02000503020000020003" pitchFamily="2" charset="0"/>
            </a:rPr>
            <a:t>Co-scheduling challenge</a:t>
          </a:r>
          <a:endParaRPr lang="en-US"/>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a:latin typeface="Avenir" panose="02000503020000020003" pitchFamily="2" charset="0"/>
            </a:rPr>
            <a:t>Job throughput challenge</a:t>
          </a:r>
          <a:endParaRPr lang="en-US"/>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a:latin typeface="Avenir" panose="02000503020000020003" pitchFamily="2" charset="0"/>
            </a:rPr>
            <a:t>Job communication/coordination challenge</a:t>
          </a:r>
          <a:endParaRPr lang="en-US"/>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a:latin typeface="Avenir" panose="02000503020000020003" pitchFamily="2" charset="0"/>
            </a:rPr>
            <a:t>Portability challenge</a:t>
          </a:r>
          <a:endParaRPr lang="en-US"/>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5123100" y="-712561"/>
          <a:ext cx="6110968" cy="6110968"/>
        </a:xfrm>
        <a:prstGeom prst="blockArc">
          <a:avLst>
            <a:gd name="adj1" fmla="val 18900000"/>
            <a:gd name="adj2" fmla="val 2700000"/>
            <a:gd name="adj3" fmla="val 353"/>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512836" y="348944"/>
          <a:ext cx="7099710"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latin typeface="Avenir" panose="02000503020000020003" pitchFamily="2" charset="0"/>
            </a:rPr>
            <a:t>Co-scheduling challenge</a:t>
          </a:r>
          <a:endParaRPr lang="en-US" sz="2400" kern="1200"/>
        </a:p>
      </dsp:txBody>
      <dsp:txXfrm>
        <a:off x="512836" y="348944"/>
        <a:ext cx="7099710" cy="698251"/>
      </dsp:txXfrm>
    </dsp:sp>
    <dsp:sp modelId="{27C71890-F47A-4E43-9E2E-B92D3C2A3D0A}">
      <dsp:nvSpPr>
        <dsp:cNvPr id="0" name=""/>
        <dsp:cNvSpPr/>
      </dsp:nvSpPr>
      <dsp:spPr>
        <a:xfrm>
          <a:off x="76428" y="261662"/>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913159" y="1396502"/>
          <a:ext cx="6699386"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latin typeface="Avenir" panose="02000503020000020003" pitchFamily="2" charset="0"/>
            </a:rPr>
            <a:t>Job throughput challenge</a:t>
          </a:r>
          <a:endParaRPr lang="en-US" sz="2400" kern="1200"/>
        </a:p>
      </dsp:txBody>
      <dsp:txXfrm>
        <a:off x="913159" y="1396502"/>
        <a:ext cx="6699386" cy="698251"/>
      </dsp:txXfrm>
    </dsp:sp>
    <dsp:sp modelId="{33754981-84E3-FC47-988F-160687A08AF5}">
      <dsp:nvSpPr>
        <dsp:cNvPr id="0" name=""/>
        <dsp:cNvSpPr/>
      </dsp:nvSpPr>
      <dsp:spPr>
        <a:xfrm>
          <a:off x="476752" y="1309221"/>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913159" y="2444061"/>
          <a:ext cx="6699386"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latin typeface="Avenir" panose="02000503020000020003" pitchFamily="2" charset="0"/>
            </a:rPr>
            <a:t>Job communication/coordination challenge</a:t>
          </a:r>
          <a:endParaRPr lang="en-US" sz="2400" kern="1200"/>
        </a:p>
      </dsp:txBody>
      <dsp:txXfrm>
        <a:off x="913159" y="2444061"/>
        <a:ext cx="6699386" cy="698251"/>
      </dsp:txXfrm>
    </dsp:sp>
    <dsp:sp modelId="{6E1BC9F5-B103-0842-82D2-52C29B73BD5B}">
      <dsp:nvSpPr>
        <dsp:cNvPr id="0" name=""/>
        <dsp:cNvSpPr/>
      </dsp:nvSpPr>
      <dsp:spPr>
        <a:xfrm>
          <a:off x="476752" y="2356780"/>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512836" y="3491620"/>
          <a:ext cx="7099710"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latin typeface="Avenir" panose="02000503020000020003" pitchFamily="2" charset="0"/>
            </a:rPr>
            <a:t>Portability challenge</a:t>
          </a:r>
          <a:endParaRPr lang="en-US" sz="2400" kern="1200"/>
        </a:p>
      </dsp:txBody>
      <dsp:txXfrm>
        <a:off x="512836" y="3491620"/>
        <a:ext cx="7099710" cy="698251"/>
      </dsp:txXfrm>
    </dsp:sp>
    <dsp:sp modelId="{21BDE50C-5DB5-DC4E-8EF3-32EC29527485}">
      <dsp:nvSpPr>
        <dsp:cNvPr id="0" name=""/>
        <dsp:cNvSpPr/>
      </dsp:nvSpPr>
      <dsp:spPr>
        <a:xfrm>
          <a:off x="76428" y="3404338"/>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2747961" y="-384882"/>
          <a:ext cx="3284841" cy="3284841"/>
        </a:xfrm>
        <a:prstGeom prst="blockArc">
          <a:avLst>
            <a:gd name="adj1" fmla="val 18900000"/>
            <a:gd name="adj2" fmla="val 2700000"/>
            <a:gd name="adj3" fmla="val 658"/>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279415" y="187282"/>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Co-scheduling challenge</a:t>
          </a:r>
          <a:endParaRPr lang="en-US" sz="1100" kern="1200"/>
        </a:p>
      </dsp:txBody>
      <dsp:txXfrm>
        <a:off x="279415" y="187282"/>
        <a:ext cx="3383690" cy="374760"/>
      </dsp:txXfrm>
    </dsp:sp>
    <dsp:sp modelId="{27C71890-F47A-4E43-9E2E-B92D3C2A3D0A}">
      <dsp:nvSpPr>
        <dsp:cNvPr id="0" name=""/>
        <dsp:cNvSpPr/>
      </dsp:nvSpPr>
      <dsp:spPr>
        <a:xfrm>
          <a:off x="45190" y="140437"/>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494274" y="749521"/>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Job throughput challenge</a:t>
          </a:r>
          <a:endParaRPr lang="en-US" sz="1100" kern="1200"/>
        </a:p>
      </dsp:txBody>
      <dsp:txXfrm>
        <a:off x="494274" y="749521"/>
        <a:ext cx="3168831" cy="374760"/>
      </dsp:txXfrm>
    </dsp:sp>
    <dsp:sp modelId="{33754981-84E3-FC47-988F-160687A08AF5}">
      <dsp:nvSpPr>
        <dsp:cNvPr id="0" name=""/>
        <dsp:cNvSpPr/>
      </dsp:nvSpPr>
      <dsp:spPr>
        <a:xfrm>
          <a:off x="260048" y="702676"/>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494274" y="1311760"/>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Job communication/coordination challenge</a:t>
          </a:r>
          <a:endParaRPr lang="en-US" sz="1100" kern="1200"/>
        </a:p>
      </dsp:txBody>
      <dsp:txXfrm>
        <a:off x="494274" y="1311760"/>
        <a:ext cx="3168831" cy="374760"/>
      </dsp:txXfrm>
    </dsp:sp>
    <dsp:sp modelId="{6E1BC9F5-B103-0842-82D2-52C29B73BD5B}">
      <dsp:nvSpPr>
        <dsp:cNvPr id="0" name=""/>
        <dsp:cNvSpPr/>
      </dsp:nvSpPr>
      <dsp:spPr>
        <a:xfrm>
          <a:off x="260048" y="1264915"/>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279415" y="1873999"/>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a:latin typeface="Avenir" panose="02000503020000020003" pitchFamily="2" charset="0"/>
            </a:rPr>
            <a:t>Portability challenge</a:t>
          </a:r>
          <a:endParaRPr lang="en-US" sz="1100" kern="1200"/>
        </a:p>
      </dsp:txBody>
      <dsp:txXfrm>
        <a:off x="279415" y="1873999"/>
        <a:ext cx="3383690" cy="374760"/>
      </dsp:txXfrm>
    </dsp:sp>
    <dsp:sp modelId="{21BDE50C-5DB5-DC4E-8EF3-32EC29527485}">
      <dsp:nvSpPr>
        <dsp:cNvPr id="0" name=""/>
        <dsp:cNvSpPr/>
      </dsp:nvSpPr>
      <dsp:spPr>
        <a:xfrm>
          <a:off x="45190" y="1827154"/>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4/14/21</a:t>
            </a:fld>
            <a:endParaRPr lang="en-US">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4/14/21</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4CFDF800-FE0E-A944-8AC1-D57C07B352FC}" type="slidenum">
              <a:rPr lang="en-US" smtClean="0"/>
              <a:pPr/>
              <a:t>2</a:t>
            </a:fld>
            <a:endParaRPr lang="en-US"/>
          </a:p>
        </p:txBody>
      </p:sp>
    </p:spTree>
    <p:extLst>
      <p:ext uri="{BB962C8B-B14F-4D97-AF65-F5344CB8AC3E}">
        <p14:creationId xmlns:p14="http://schemas.microsoft.com/office/powerpoint/2010/main" val="1507663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b63d78ce9b_0_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gb63d78ce9b_0_18: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spcBef>
                <a:spcPts val="0"/>
              </a:spcBef>
              <a:spcAft>
                <a:spcPts val="0"/>
              </a:spcAft>
              <a:buClr>
                <a:schemeClr val="dk1"/>
              </a:buClr>
              <a:buSzPts val="1200"/>
              <a:buFont typeface="Calibri"/>
              <a:buNone/>
            </a:pPr>
            <a:endParaRPr sz="1400"/>
          </a:p>
        </p:txBody>
      </p:sp>
    </p:spTree>
    <p:extLst>
      <p:ext uri="{BB962C8B-B14F-4D97-AF65-F5344CB8AC3E}">
        <p14:creationId xmlns:p14="http://schemas.microsoft.com/office/powerpoint/2010/main" val="403067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defTabSz="457200" rtl="0" fontAlgn="auto" hangingPunct="0">
              <a:lnSpc>
                <a:spcPct val="100000"/>
              </a:lnSpc>
              <a:spcBef>
                <a:spcPts val="0"/>
              </a:spcBef>
              <a:spcAft>
                <a:spcPts val="0"/>
              </a:spcAft>
              <a:buClrTx/>
              <a:buSzTx/>
              <a:buFontTx/>
              <a:buNone/>
              <a:tabLst/>
            </a:pPr>
            <a:endParaRPr kumimoji="0" lang="en-US" sz="1200" b="1" i="1" u="none" strike="noStrike" kern="1200" cap="none" spc="0" normalizeH="0" baseline="0">
              <a:ln>
                <a:noFill/>
              </a:ln>
              <a:solidFill>
                <a:srgbClr val="000090"/>
              </a:solidFill>
              <a:effectLst/>
              <a:uFillTx/>
              <a:latin typeface="Arial"/>
              <a:ea typeface="+mn-ea"/>
              <a:cs typeface="+mn-cs"/>
              <a:sym typeface="Helvetica"/>
            </a:endParaRPr>
          </a:p>
        </p:txBody>
      </p:sp>
    </p:spTree>
    <p:extLst>
      <p:ext uri="{BB962C8B-B14F-4D97-AF65-F5344CB8AC3E}">
        <p14:creationId xmlns:p14="http://schemas.microsoft.com/office/powerpoint/2010/main" val="435706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18</a:t>
            </a:fld>
            <a:endParaRPr lang="en-US"/>
          </a:p>
        </p:txBody>
      </p:sp>
    </p:spTree>
    <p:extLst>
      <p:ext uri="{BB962C8B-B14F-4D97-AF65-F5344CB8AC3E}">
        <p14:creationId xmlns:p14="http://schemas.microsoft.com/office/powerpoint/2010/main" val="4046770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19</a:t>
            </a:fld>
            <a:endParaRPr lang="en-US"/>
          </a:p>
        </p:txBody>
      </p:sp>
    </p:spTree>
    <p:extLst>
      <p:ext uri="{BB962C8B-B14F-4D97-AF65-F5344CB8AC3E}">
        <p14:creationId xmlns:p14="http://schemas.microsoft.com/office/powerpoint/2010/main" val="1635584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23</a:t>
            </a:fld>
            <a:endParaRPr lang="en-US"/>
          </a:p>
        </p:txBody>
      </p:sp>
    </p:spTree>
    <p:extLst>
      <p:ext uri="{BB962C8B-B14F-4D97-AF65-F5344CB8AC3E}">
        <p14:creationId xmlns:p14="http://schemas.microsoft.com/office/powerpoint/2010/main" val="1399851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4CFDF800-FE0E-A944-8AC1-D57C07B352FC}" type="slidenum">
              <a:rPr lang="en-US" smtClean="0"/>
              <a:pPr/>
              <a:t>24</a:t>
            </a:fld>
            <a:endParaRPr lang="en-US"/>
          </a:p>
        </p:txBody>
      </p:sp>
    </p:spTree>
    <p:extLst>
      <p:ext uri="{BB962C8B-B14F-4D97-AF65-F5344CB8AC3E}">
        <p14:creationId xmlns:p14="http://schemas.microsoft.com/office/powerpoint/2010/main" val="36379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26</a:t>
            </a:fld>
            <a:endParaRPr lang="en-US"/>
          </a:p>
        </p:txBody>
      </p:sp>
    </p:spTree>
    <p:extLst>
      <p:ext uri="{BB962C8B-B14F-4D97-AF65-F5344CB8AC3E}">
        <p14:creationId xmlns:p14="http://schemas.microsoft.com/office/powerpoint/2010/main" val="3226723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want to transition to talking about a problem that will affect any workflow manager that wants to interact with Flux---namely, how do you actually use Flux?</a:t>
            </a:r>
          </a:p>
          <a:p>
            <a:endParaRPr lang="en-US"/>
          </a:p>
          <a:p>
            <a:r>
              <a:rPr lang="en-US"/>
              <a:t>Flux currently has four interfaces: C, Python, and Lua libraries, and a command-line interface. The C library is the primary interface---the other interfaces are all wrappers around it. </a:t>
            </a:r>
          </a:p>
          <a:p>
            <a:endParaRPr lang="en-US"/>
          </a:p>
          <a:p>
            <a:r>
              <a:rPr lang="en-US"/>
              <a:t>In the world of workflow managers, though, the Python library is very popular, since so many workflow managers are written in Python, and are probably what are used the most overall. I will be focusing entirely on the Python library.</a:t>
            </a:r>
          </a:p>
        </p:txBody>
      </p:sp>
      <p:sp>
        <p:nvSpPr>
          <p:cNvPr id="4" name="Slide Number Placeholder 3"/>
          <p:cNvSpPr>
            <a:spLocks noGrp="1"/>
          </p:cNvSpPr>
          <p:nvPr>
            <p:ph type="sldNum" sz="quarter" idx="5"/>
          </p:nvPr>
        </p:nvSpPr>
        <p:spPr/>
        <p:txBody>
          <a:bodyPr/>
          <a:lstStyle/>
          <a:p>
            <a:fld id="{4CFDF800-FE0E-A944-8AC1-D57C07B352FC}" type="slidenum">
              <a:rPr lang="en-US" smtClean="0"/>
              <a:pPr/>
              <a:t>28</a:t>
            </a:fld>
            <a:endParaRPr lang="en-US"/>
          </a:p>
        </p:txBody>
      </p:sp>
    </p:spTree>
    <p:extLst>
      <p:ext uri="{BB962C8B-B14F-4D97-AF65-F5344CB8AC3E}">
        <p14:creationId xmlns:p14="http://schemas.microsoft.com/office/powerpoint/2010/main" val="1145820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Examples of such workflow managers: </a:t>
            </a:r>
            <a:r>
              <a:rPr lang="en-US" err="1"/>
              <a:t>Parsl</a:t>
            </a:r>
            <a:r>
              <a:rPr lang="en-US"/>
              <a:t>, LLNL’s Themis, Merlin?</a:t>
            </a:r>
          </a:p>
          <a:p>
            <a:endParaRPr lang="en-US"/>
          </a:p>
          <a:p>
            <a:r>
              <a:rPr lang="en-US"/>
              <a:t>To use Flux’s library, many workflow managers were forced to use Flux’s extremely slow synchronous functions, or to build a lot of code on top of Flux like:</a:t>
            </a:r>
          </a:p>
          <a:p>
            <a:pPr marL="171450" indent="-171450">
              <a:buFontTx/>
              <a:buChar char="-"/>
            </a:pPr>
            <a:r>
              <a:rPr lang="en-US"/>
              <a:t>Adding threads of their own</a:t>
            </a:r>
          </a:p>
          <a:p>
            <a:pPr marL="171450" indent="-171450">
              <a:buFontTx/>
              <a:buChar char="-"/>
            </a:pPr>
            <a:r>
              <a:rPr lang="en-US"/>
              <a:t>Occasionally polling Flux’s event loop</a:t>
            </a:r>
          </a:p>
          <a:p>
            <a:endParaRPr lang="en-US"/>
          </a:p>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29</a:t>
            </a:fld>
            <a:endParaRPr lang="en-US"/>
          </a:p>
        </p:txBody>
      </p:sp>
    </p:spTree>
    <p:extLst>
      <p:ext uri="{BB962C8B-B14F-4D97-AF65-F5344CB8AC3E}">
        <p14:creationId xmlns:p14="http://schemas.microsoft.com/office/powerpoint/2010/main" val="49373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Users can continuously feed jobs to </a:t>
            </a:r>
            <a:r>
              <a:rPr lang="en-US" err="1"/>
              <a:t>FluxExecutor</a:t>
            </a:r>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30</a:t>
            </a:fld>
            <a:endParaRPr lang="en-US"/>
          </a:p>
        </p:txBody>
      </p:sp>
    </p:spTree>
    <p:extLst>
      <p:ext uri="{BB962C8B-B14F-4D97-AF65-F5344CB8AC3E}">
        <p14:creationId xmlns:p14="http://schemas.microsoft.com/office/powerpoint/2010/main" val="3076290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strategy has been centered around Flux</a:t>
            </a:r>
          </a:p>
          <a:p>
            <a:pPr lvl="1"/>
            <a:r>
              <a:rPr lang="en-US"/>
              <a:t>Next-generation resource management and scheduling framework project</a:t>
            </a:r>
          </a:p>
          <a:p>
            <a:pPr lvl="1"/>
            <a:r>
              <a:rPr lang="en-US"/>
              <a:t>NGCE is responsible for advanced scheduling R&amp;D and workflow co-design aspect of Flux</a:t>
            </a:r>
          </a:p>
          <a:p>
            <a:pPr lvl="1"/>
            <a:r>
              <a:rPr lang="en-US"/>
              <a:t>LC as a whole is behind the development of Flux </a:t>
            </a:r>
          </a:p>
        </p:txBody>
      </p:sp>
    </p:spTree>
    <p:extLst>
      <p:ext uri="{BB962C8B-B14F-4D97-AF65-F5344CB8AC3E}">
        <p14:creationId xmlns:p14="http://schemas.microsoft.com/office/powerpoint/2010/main" val="3289801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feature that was very recently added to Flux’s Python library was asyncio integration. For those who aren’t familiar, asyncio is a library shipped with Python 3 for writing concurrent code, especially network-IO-bound code. By using async/await syntax, users can write code that looks and feels as if it was synchronous.</a:t>
            </a:r>
          </a:p>
          <a:p>
            <a:endParaRPr lang="en-US"/>
          </a:p>
          <a:p>
            <a:r>
              <a:rPr lang="en-US"/>
              <a:t>This new extension to Flux’s python bindings integrates Flux’s and </a:t>
            </a:r>
            <a:r>
              <a:rPr lang="en-US" err="1"/>
              <a:t>asyncio’s</a:t>
            </a:r>
            <a:r>
              <a:rPr lang="en-US"/>
              <a:t> event loops. Flux’s event loop and callbacks are completely hidden from the user.</a:t>
            </a:r>
          </a:p>
          <a:p>
            <a:endParaRPr lang="en-US"/>
          </a:p>
          <a:p>
            <a:r>
              <a:rPr lang="en-US"/>
              <a:t> Flux’s event loop isn’t written out of existence---it’s still there in the background. But the Flux event loop only runs when there is real work to do, never blocking asyncio for a long period of time. In fact, based on some recent performance tests, the asyncio implementation is one of the fastest ways to interact with Flux.</a:t>
            </a:r>
          </a:p>
        </p:txBody>
      </p:sp>
      <p:sp>
        <p:nvSpPr>
          <p:cNvPr id="4" name="Slide Number Placeholder 3"/>
          <p:cNvSpPr>
            <a:spLocks noGrp="1"/>
          </p:cNvSpPr>
          <p:nvPr>
            <p:ph type="sldNum" sz="quarter" idx="5"/>
          </p:nvPr>
        </p:nvSpPr>
        <p:spPr/>
        <p:txBody>
          <a:bodyPr/>
          <a:lstStyle/>
          <a:p>
            <a:fld id="{4CFDF800-FE0E-A944-8AC1-D57C07B352FC}" type="slidenum">
              <a:rPr lang="en-US" smtClean="0"/>
              <a:pPr/>
              <a:t>31</a:t>
            </a:fld>
            <a:endParaRPr lang="en-US"/>
          </a:p>
        </p:txBody>
      </p:sp>
    </p:spTree>
    <p:extLst>
      <p:ext uri="{BB962C8B-B14F-4D97-AF65-F5344CB8AC3E}">
        <p14:creationId xmlns:p14="http://schemas.microsoft.com/office/powerpoint/2010/main" val="1992422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4CFDF800-FE0E-A944-8AC1-D57C07B352FC}" type="slidenum">
              <a:rPr lang="en-US" smtClean="0"/>
              <a:pPr/>
              <a:t>33</a:t>
            </a:fld>
            <a:endParaRPr lang="en-US"/>
          </a:p>
        </p:txBody>
      </p:sp>
    </p:spTree>
    <p:extLst>
      <p:ext uri="{BB962C8B-B14F-4D97-AF65-F5344CB8AC3E}">
        <p14:creationId xmlns:p14="http://schemas.microsoft.com/office/powerpoint/2010/main" val="1351598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long as you can represent your system with our graph format, our scheduler can scheduling it, with no changes to our graph code</a:t>
            </a:r>
          </a:p>
          <a:p>
            <a:r>
              <a:rPr lang="en-US"/>
              <a:t>Example: resource disaggregation?? And the rabbits</a:t>
            </a:r>
          </a:p>
        </p:txBody>
      </p:sp>
      <p:sp>
        <p:nvSpPr>
          <p:cNvPr id="4" name="Slide Number Placeholder 3"/>
          <p:cNvSpPr>
            <a:spLocks noGrp="1"/>
          </p:cNvSpPr>
          <p:nvPr>
            <p:ph type="sldNum" sz="quarter" idx="5"/>
          </p:nvPr>
        </p:nvSpPr>
        <p:spPr/>
        <p:txBody>
          <a:bodyPr/>
          <a:lstStyle/>
          <a:p>
            <a:fld id="{4CFDF800-FE0E-A944-8AC1-D57C07B352FC}" type="slidenum">
              <a:rPr lang="en-US" smtClean="0"/>
              <a:pPr/>
              <a:t>36</a:t>
            </a:fld>
            <a:endParaRPr lang="en-US"/>
          </a:p>
        </p:txBody>
      </p:sp>
    </p:spTree>
    <p:extLst>
      <p:ext uri="{BB962C8B-B14F-4D97-AF65-F5344CB8AC3E}">
        <p14:creationId xmlns:p14="http://schemas.microsoft.com/office/powerpoint/2010/main" val="3981924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a:t>TODO: make sure to say that the most advanced version of this is for El Capitan and their rabbit subsystem. Didn’t have to change any code, just use the existing graph code.</a:t>
            </a:r>
          </a:p>
        </p:txBody>
      </p:sp>
      <p:sp>
        <p:nvSpPr>
          <p:cNvPr id="4" name="Slide Number Placeholder 3"/>
          <p:cNvSpPr>
            <a:spLocks noGrp="1"/>
          </p:cNvSpPr>
          <p:nvPr>
            <p:ph type="sldNum" sz="quarter" idx="5"/>
          </p:nvPr>
        </p:nvSpPr>
        <p:spPr/>
        <p:txBody>
          <a:bodyPr/>
          <a:lstStyle/>
          <a:p>
            <a:fld id="{4CFDF800-FE0E-A944-8AC1-D57C07B352FC}" type="slidenum">
              <a:rPr lang="en-US" smtClean="0"/>
              <a:pPr/>
              <a:t>40</a:t>
            </a:fld>
            <a:endParaRPr lang="en-US"/>
          </a:p>
        </p:txBody>
      </p:sp>
    </p:spTree>
    <p:extLst>
      <p:ext uri="{BB962C8B-B14F-4D97-AF65-F5344CB8AC3E}">
        <p14:creationId xmlns:p14="http://schemas.microsoft.com/office/powerpoint/2010/main" val="3269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41</a:t>
            </a:fld>
            <a:endParaRPr lang="en-US"/>
          </a:p>
        </p:txBody>
      </p:sp>
    </p:spTree>
    <p:extLst>
      <p:ext uri="{BB962C8B-B14F-4D97-AF65-F5344CB8AC3E}">
        <p14:creationId xmlns:p14="http://schemas.microsoft.com/office/powerpoint/2010/main" val="4070793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4CFDF800-FE0E-A944-8AC1-D57C07B352FC}" type="slidenum">
              <a:rPr lang="en-US" smtClean="0"/>
              <a:pPr/>
              <a:t>43</a:t>
            </a:fld>
            <a:endParaRPr lang="en-US"/>
          </a:p>
        </p:txBody>
      </p:sp>
    </p:spTree>
    <p:extLst>
      <p:ext uri="{BB962C8B-B14F-4D97-AF65-F5344CB8AC3E}">
        <p14:creationId xmlns:p14="http://schemas.microsoft.com/office/powerpoint/2010/main" val="3005654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4CFDF800-FE0E-A944-8AC1-D57C07B352FC}" type="slidenum">
              <a:rPr lang="en-US" smtClean="0"/>
              <a:pPr/>
              <a:t>44</a:t>
            </a:fld>
            <a:endParaRPr lang="en-US"/>
          </a:p>
        </p:txBody>
      </p:sp>
    </p:spTree>
    <p:extLst>
      <p:ext uri="{BB962C8B-B14F-4D97-AF65-F5344CB8AC3E}">
        <p14:creationId xmlns:p14="http://schemas.microsoft.com/office/powerpoint/2010/main" val="4083598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a:p>
        </p:txBody>
      </p:sp>
      <p:sp>
        <p:nvSpPr>
          <p:cNvPr id="4" name="Slide Number Placeholder 3"/>
          <p:cNvSpPr>
            <a:spLocks noGrp="1"/>
          </p:cNvSpPr>
          <p:nvPr>
            <p:ph type="sldNum" sz="quarter" idx="10"/>
          </p:nvPr>
        </p:nvSpPr>
        <p:spPr/>
        <p:txBody>
          <a:bodyPr/>
          <a:lstStyle/>
          <a:p>
            <a:fld id="{4CFDF800-FE0E-A944-8AC1-D57C07B352FC}" type="slidenum">
              <a:rPr lang="en-US" smtClean="0"/>
              <a:pPr/>
              <a:t>46</a:t>
            </a:fld>
            <a:endParaRPr lang="en-US"/>
          </a:p>
        </p:txBody>
      </p:sp>
    </p:spTree>
    <p:extLst>
      <p:ext uri="{BB962C8B-B14F-4D97-AF65-F5344CB8AC3E}">
        <p14:creationId xmlns:p14="http://schemas.microsoft.com/office/powerpoint/2010/main" val="78979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6</a:t>
            </a:fld>
            <a:endParaRPr lang="en-US"/>
          </a:p>
        </p:txBody>
      </p:sp>
    </p:spTree>
    <p:extLst>
      <p:ext uri="{BB962C8B-B14F-4D97-AF65-F5344CB8AC3E}">
        <p14:creationId xmlns:p14="http://schemas.microsoft.com/office/powerpoint/2010/main" val="1196696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9</a:t>
            </a:fld>
            <a:endParaRPr lang="en-US"/>
          </a:p>
        </p:txBody>
      </p:sp>
    </p:spTree>
    <p:extLst>
      <p:ext uri="{BB962C8B-B14F-4D97-AF65-F5344CB8AC3E}">
        <p14:creationId xmlns:p14="http://schemas.microsoft.com/office/powerpoint/2010/main" val="2676084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a:p>
        </p:txBody>
      </p:sp>
    </p:spTree>
    <p:extLst>
      <p:ext uri="{BB962C8B-B14F-4D97-AF65-F5344CB8AC3E}">
        <p14:creationId xmlns:p14="http://schemas.microsoft.com/office/powerpoint/2010/main" val="823356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12</a:t>
            </a:fld>
            <a:endParaRPr lang="en-US"/>
          </a:p>
        </p:txBody>
      </p:sp>
    </p:spTree>
    <p:extLst>
      <p:ext uri="{BB962C8B-B14F-4D97-AF65-F5344CB8AC3E}">
        <p14:creationId xmlns:p14="http://schemas.microsoft.com/office/powerpoint/2010/main" val="3505226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defTabSz="457200" rtl="0" fontAlgn="auto" hangingPunct="0">
              <a:lnSpc>
                <a:spcPct val="100000"/>
              </a:lnSpc>
              <a:spcBef>
                <a:spcPts val="0"/>
              </a:spcBef>
              <a:spcAft>
                <a:spcPts val="0"/>
              </a:spcAft>
              <a:buClrTx/>
              <a:buSzTx/>
              <a:buFontTx/>
              <a:buNone/>
              <a:tabLst/>
            </a:pPr>
            <a:endParaRPr kumimoji="0" lang="en-US" sz="1200" b="1" i="1" u="none" strike="noStrike" kern="1200" cap="none" spc="0" normalizeH="0" baseline="0">
              <a:ln>
                <a:noFill/>
              </a:ln>
              <a:solidFill>
                <a:srgbClr val="000090"/>
              </a:solidFill>
              <a:effectLst/>
              <a:uFillTx/>
              <a:latin typeface="Arial"/>
              <a:ea typeface="+mn-ea"/>
              <a:cs typeface="+mn-cs"/>
              <a:sym typeface="Helvetica"/>
            </a:endParaRPr>
          </a:p>
        </p:txBody>
      </p:sp>
    </p:spTree>
    <p:extLst>
      <p:ext uri="{BB962C8B-B14F-4D97-AF65-F5344CB8AC3E}">
        <p14:creationId xmlns:p14="http://schemas.microsoft.com/office/powerpoint/2010/main" val="3807008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defTabSz="457200" rtl="0" fontAlgn="auto" hangingPunct="0">
              <a:lnSpc>
                <a:spcPct val="100000"/>
              </a:lnSpc>
              <a:spcBef>
                <a:spcPts val="0"/>
              </a:spcBef>
              <a:spcAft>
                <a:spcPts val="0"/>
              </a:spcAft>
              <a:buClrTx/>
              <a:buSzTx/>
              <a:buFontTx/>
              <a:buNone/>
              <a:tabLst/>
            </a:pPr>
            <a:endParaRPr kumimoji="0" lang="en-US" sz="1200" b="1" i="1" u="none" strike="noStrike" kern="1200" cap="none" spc="0" normalizeH="0" baseline="0">
              <a:ln>
                <a:noFill/>
              </a:ln>
              <a:solidFill>
                <a:srgbClr val="000090"/>
              </a:solidFill>
              <a:effectLst/>
              <a:uFillTx/>
              <a:latin typeface="Arial"/>
              <a:ea typeface="+mn-ea"/>
              <a:cs typeface="+mn-cs"/>
              <a:sym typeface="Helvetica"/>
            </a:endParaRPr>
          </a:p>
        </p:txBody>
      </p:sp>
    </p:spTree>
    <p:extLst>
      <p:ext uri="{BB962C8B-B14F-4D97-AF65-F5344CB8AC3E}">
        <p14:creationId xmlns:p14="http://schemas.microsoft.com/office/powerpoint/2010/main" val="832895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defTabSz="457200" rtl="0" fontAlgn="auto" hangingPunct="0">
              <a:lnSpc>
                <a:spcPct val="100000"/>
              </a:lnSpc>
              <a:spcBef>
                <a:spcPts val="0"/>
              </a:spcBef>
              <a:spcAft>
                <a:spcPts val="0"/>
              </a:spcAft>
              <a:buClrTx/>
              <a:buSzTx/>
              <a:buFontTx/>
              <a:buNone/>
              <a:tabLst/>
            </a:pPr>
            <a:endParaRPr kumimoji="0" lang="en-US" sz="1200" b="1" i="1" u="none" strike="noStrike" kern="1200" cap="none" spc="0" normalizeH="0" baseline="0">
              <a:ln>
                <a:noFill/>
              </a:ln>
              <a:solidFill>
                <a:srgbClr val="000090"/>
              </a:solidFill>
              <a:effectLst/>
              <a:uFillTx/>
              <a:latin typeface="Arial"/>
              <a:ea typeface="+mn-ea"/>
              <a:cs typeface="+mn-cs"/>
              <a:sym typeface="Helvetica"/>
            </a:endParaRPr>
          </a:p>
        </p:txBody>
      </p:sp>
    </p:spTree>
    <p:extLst>
      <p:ext uri="{BB962C8B-B14F-4D97-AF65-F5344CB8AC3E}">
        <p14:creationId xmlns:p14="http://schemas.microsoft.com/office/powerpoint/2010/main" val="333286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504" y="3193257"/>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a:latin typeface="Aria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a:t>Click to edit </a:t>
            </a:r>
            <a:br>
              <a:rPr lang="en-US"/>
            </a:br>
            <a:r>
              <a:rPr lang="en-US"/>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91181" y="6416000"/>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LLNL-PRES-821226</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100550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a:latin typeface="Arial"/>
            </a:endParaRP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a:t>Authors Name</a:t>
            </a:r>
          </a:p>
          <a:p>
            <a:pPr lvl="0"/>
            <a:r>
              <a:rPr lang="en-US"/>
              <a:t>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962469" y="5437487"/>
            <a:ext cx="3602736"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8737600" y="6356351"/>
            <a:ext cx="2844800" cy="365125"/>
          </a:xfrm>
          <a:prstGeom prst="rect">
            <a:avLst/>
          </a:prstGeom>
        </p:spPr>
        <p:txBody>
          <a:bodyPr/>
          <a:lstStyle>
            <a:lvl1pPr>
              <a:defRPr>
                <a:latin typeface="Helvetica Neue" charset="0"/>
                <a:ea typeface="ＭＳ Ｐゴシック" charset="-128"/>
              </a:defRPr>
            </a:lvl1pPr>
          </a:lstStyle>
          <a:p>
            <a:fld id="{FD69C53E-8B2B-8D47-B7F9-61471B881048}" type="slidenum">
              <a:rPr lang="en-US" altLang="en-US">
                <a:solidFill>
                  <a:srgbClr val="1F497D"/>
                </a:solidFill>
              </a:rPr>
              <a:pPr/>
              <a:t>‹#›</a:t>
            </a:fld>
            <a:endParaRPr lang="en-US" altLang="en-US">
              <a:solidFill>
                <a:srgbClr val="1F497D"/>
              </a:solidFill>
            </a:endParaRPr>
          </a:p>
        </p:txBody>
      </p:sp>
    </p:spTree>
    <p:extLst>
      <p:ext uri="{BB962C8B-B14F-4D97-AF65-F5344CB8AC3E}">
        <p14:creationId xmlns:p14="http://schemas.microsoft.com/office/powerpoint/2010/main" val="3243344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Arial"/>
              <a:buNone/>
              <a:defRPr/>
            </a:lvl1pPr>
            <a:lvl2pPr lvl="1" algn="l">
              <a:lnSpc>
                <a:spcPct val="85000"/>
              </a:lnSpc>
              <a:spcBef>
                <a:spcPts val="0"/>
              </a:spcBef>
              <a:spcAft>
                <a:spcPts val="0"/>
              </a:spcAft>
              <a:buClr>
                <a:srgbClr val="006C3A"/>
              </a:buClr>
              <a:buSzPts val="2800"/>
              <a:buFont typeface="Arial Black"/>
              <a:buNone/>
              <a:defRPr/>
            </a:lvl2pPr>
            <a:lvl3pPr lvl="2" algn="l">
              <a:lnSpc>
                <a:spcPct val="85000"/>
              </a:lnSpc>
              <a:spcBef>
                <a:spcPts val="0"/>
              </a:spcBef>
              <a:spcAft>
                <a:spcPts val="0"/>
              </a:spcAft>
              <a:buClr>
                <a:srgbClr val="006C3A"/>
              </a:buClr>
              <a:buSzPts val="2800"/>
              <a:buFont typeface="Arial Black"/>
              <a:buNone/>
              <a:defRPr/>
            </a:lvl3pPr>
            <a:lvl4pPr lvl="3" algn="l">
              <a:lnSpc>
                <a:spcPct val="85000"/>
              </a:lnSpc>
              <a:spcBef>
                <a:spcPts val="0"/>
              </a:spcBef>
              <a:spcAft>
                <a:spcPts val="0"/>
              </a:spcAft>
              <a:buClr>
                <a:srgbClr val="006C3A"/>
              </a:buClr>
              <a:buSzPts val="2800"/>
              <a:buFont typeface="Arial Black"/>
              <a:buNone/>
              <a:defRPr/>
            </a:lvl4pPr>
            <a:lvl5pPr lvl="4" algn="l">
              <a:lnSpc>
                <a:spcPct val="85000"/>
              </a:lnSpc>
              <a:spcBef>
                <a:spcPts val="0"/>
              </a:spcBef>
              <a:spcAft>
                <a:spcPts val="0"/>
              </a:spcAft>
              <a:buClr>
                <a:srgbClr val="006C3A"/>
              </a:buClr>
              <a:buSzPts val="2800"/>
              <a:buFont typeface="Arial Black"/>
              <a:buNone/>
              <a:defRPr/>
            </a:lvl5pPr>
            <a:lvl6pPr lvl="5" algn="l">
              <a:lnSpc>
                <a:spcPct val="85000"/>
              </a:lnSpc>
              <a:spcBef>
                <a:spcPts val="0"/>
              </a:spcBef>
              <a:spcAft>
                <a:spcPts val="0"/>
              </a:spcAft>
              <a:buClr>
                <a:srgbClr val="006C3A"/>
              </a:buClr>
              <a:buSzPts val="2800"/>
              <a:buFont typeface="Arial Black"/>
              <a:buNone/>
              <a:defRPr/>
            </a:lvl6pPr>
            <a:lvl7pPr lvl="6" algn="l">
              <a:lnSpc>
                <a:spcPct val="85000"/>
              </a:lnSpc>
              <a:spcBef>
                <a:spcPts val="0"/>
              </a:spcBef>
              <a:spcAft>
                <a:spcPts val="0"/>
              </a:spcAft>
              <a:buClr>
                <a:srgbClr val="006C3A"/>
              </a:buClr>
              <a:buSzPts val="2800"/>
              <a:buFont typeface="Arial Black"/>
              <a:buNone/>
              <a:defRPr/>
            </a:lvl7pPr>
            <a:lvl8pPr lvl="7" algn="l">
              <a:lnSpc>
                <a:spcPct val="85000"/>
              </a:lnSpc>
              <a:spcBef>
                <a:spcPts val="0"/>
              </a:spcBef>
              <a:spcAft>
                <a:spcPts val="0"/>
              </a:spcAft>
              <a:buClr>
                <a:srgbClr val="006C3A"/>
              </a:buClr>
              <a:buSzPts val="2800"/>
              <a:buFont typeface="Arial Black"/>
              <a:buNone/>
              <a:defRPr/>
            </a:lvl8pPr>
            <a:lvl9pPr lvl="8" algn="l">
              <a:lnSpc>
                <a:spcPct val="85000"/>
              </a:lnSpc>
              <a:spcBef>
                <a:spcPts val="0"/>
              </a:spcBef>
              <a:spcAft>
                <a:spcPts val="0"/>
              </a:spcAft>
              <a:buClr>
                <a:srgbClr val="006C3A"/>
              </a:buClr>
              <a:buSzPts val="2800"/>
              <a:buFont typeface="Arial Black"/>
              <a:buNone/>
              <a:defRPr/>
            </a:lvl9pPr>
          </a:lstStyle>
          <a:p>
            <a:endParaRPr/>
          </a:p>
        </p:txBody>
      </p:sp>
      <p:sp>
        <p:nvSpPr>
          <p:cNvPr id="141" name="Google Shape;141;p1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2133"/>
              </a:spcBef>
              <a:spcAft>
                <a:spcPts val="0"/>
              </a:spcAft>
              <a:buSzPts val="1400"/>
              <a:buChar char="○"/>
              <a:defRPr/>
            </a:lvl2pPr>
            <a:lvl3pPr marL="1371600" lvl="2" indent="-317500" algn="l">
              <a:lnSpc>
                <a:spcPct val="90000"/>
              </a:lnSpc>
              <a:spcBef>
                <a:spcPts val="2133"/>
              </a:spcBef>
              <a:spcAft>
                <a:spcPts val="0"/>
              </a:spcAft>
              <a:buSzPts val="1400"/>
              <a:buChar char="■"/>
              <a:defRPr/>
            </a:lvl3pPr>
            <a:lvl4pPr marL="1828800" lvl="3" indent="-317500" algn="l">
              <a:lnSpc>
                <a:spcPct val="90000"/>
              </a:lnSpc>
              <a:spcBef>
                <a:spcPts val="2133"/>
              </a:spcBef>
              <a:spcAft>
                <a:spcPts val="0"/>
              </a:spcAft>
              <a:buSzPts val="1400"/>
              <a:buChar char="●"/>
              <a:defRPr/>
            </a:lvl4pPr>
            <a:lvl5pPr marL="2286000" lvl="4" indent="-317500" algn="l">
              <a:lnSpc>
                <a:spcPct val="90000"/>
              </a:lnSpc>
              <a:spcBef>
                <a:spcPts val="2133"/>
              </a:spcBef>
              <a:spcAft>
                <a:spcPts val="0"/>
              </a:spcAft>
              <a:buSzPts val="1400"/>
              <a:buChar char="○"/>
              <a:defRPr/>
            </a:lvl5pPr>
            <a:lvl6pPr marL="2743200" lvl="5" indent="-317500" algn="l">
              <a:spcBef>
                <a:spcPts val="2133"/>
              </a:spcBef>
              <a:spcAft>
                <a:spcPts val="0"/>
              </a:spcAft>
              <a:buClr>
                <a:schemeClr val="dk1"/>
              </a:buClr>
              <a:buSzPts val="1400"/>
              <a:buChar char="■"/>
              <a:defRPr/>
            </a:lvl6pPr>
            <a:lvl7pPr marL="3200400" lvl="6" indent="-317500" algn="l">
              <a:spcBef>
                <a:spcPts val="2133"/>
              </a:spcBef>
              <a:spcAft>
                <a:spcPts val="0"/>
              </a:spcAft>
              <a:buClr>
                <a:schemeClr val="dk1"/>
              </a:buClr>
              <a:buSzPts val="1400"/>
              <a:buChar char="●"/>
              <a:defRPr/>
            </a:lvl7pPr>
            <a:lvl8pPr marL="3657600" lvl="7" indent="-317500" algn="l">
              <a:spcBef>
                <a:spcPts val="2133"/>
              </a:spcBef>
              <a:spcAft>
                <a:spcPts val="0"/>
              </a:spcAft>
              <a:buClr>
                <a:schemeClr val="dk1"/>
              </a:buClr>
              <a:buSzPts val="1400"/>
              <a:buChar char="○"/>
              <a:defRPr/>
            </a:lvl8pPr>
            <a:lvl9pPr marL="4114800" lvl="8" indent="-317500" algn="l">
              <a:spcBef>
                <a:spcPts val="2133"/>
              </a:spcBef>
              <a:spcAft>
                <a:spcPts val="2133"/>
              </a:spcAft>
              <a:buClr>
                <a:schemeClr val="dk1"/>
              </a:buClr>
              <a:buSzPts val="1400"/>
              <a:buChar char="■"/>
              <a:defRPr/>
            </a:lvl9pPr>
          </a:lstStyle>
          <a:p>
            <a:endParaRPr/>
          </a:p>
        </p:txBody>
      </p:sp>
      <p:sp>
        <p:nvSpPr>
          <p:cNvPr id="142" name="Google Shape;142;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0" marR="0" lvl="1" indent="0" algn="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0" marR="0" lvl="2" indent="0" algn="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0" marR="0" lvl="3" indent="0" algn="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0" marR="0" lvl="4" indent="0" algn="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0" marR="0" lvl="5" indent="0" algn="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0" marR="0" lvl="6" indent="0" algn="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L="0" marR="0" lvl="7" indent="0" algn="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L="0" marR="0" lvl="8" indent="0" algn="r"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011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p>
        </p:txBody>
      </p:sp>
      <p:sp>
        <p:nvSpPr>
          <p:cNvPr id="6" name="Title 5"/>
          <p:cNvSpPr>
            <a:spLocks noGrp="1"/>
          </p:cNvSpPr>
          <p:nvPr>
            <p:ph type="title"/>
          </p:nvPr>
        </p:nvSpPr>
        <p:spPr>
          <a:xfrm>
            <a:off x="5" y="7"/>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p:cNvPicPr>
          <p:nvPr userDrawn="1"/>
        </p:nvPicPr>
        <p:blipFill rotWithShape="1">
          <a:blip r:embed="rId14" cstate="print">
            <a:extLst>
              <a:ext uri="{28A0092B-C50C-407E-A947-70E740481C1C}">
                <a14:useLocalDpi xmlns:a14="http://schemas.microsoft.com/office/drawing/2010/main"/>
              </a:ext>
            </a:extLst>
          </a:blip>
          <a:srcRect/>
          <a:stretch/>
        </p:blipFill>
        <p:spPr>
          <a:xfrm>
            <a:off x="170688" y="6492240"/>
            <a:ext cx="2743200" cy="283464"/>
          </a:xfrm>
          <a:prstGeom prst="rect">
            <a:avLst/>
          </a:prstGeom>
        </p:spPr>
      </p:pic>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latin typeface="Arial"/>
            </a:endParaRPr>
          </a:p>
        </p:txBody>
      </p:sp>
      <p:sp>
        <p:nvSpPr>
          <p:cNvPr id="19" name="Slide Number Placeholder 7"/>
          <p:cNvSpPr txBox="1">
            <a:spLocks/>
          </p:cNvSpPr>
          <p:nvPr/>
        </p:nvSpPr>
        <p:spPr>
          <a:xfrm>
            <a:off x="11768167" y="6403259"/>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646609" y="6698653"/>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LLNL-PRES-821226</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cxnSp>
        <p:nvCxnSpPr>
          <p:cNvPr id="5" name="Straight Connector 4"/>
          <p:cNvCxnSpPr/>
          <p:nvPr/>
        </p:nvCxnSpPr>
        <p:spPr>
          <a:xfrm>
            <a:off x="-8076"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p:cNvPicPr>
          <p:nvPr userDrawn="1"/>
        </p:nvPicPr>
        <p:blipFill rotWithShape="1">
          <a:blip r:embed="rId15" cstate="print">
            <a:extLst>
              <a:ext uri="{28A0092B-C50C-407E-A947-70E740481C1C}">
                <a14:useLocalDpi xmlns:a14="http://schemas.microsoft.com/office/drawing/2010/main"/>
              </a:ext>
            </a:extLst>
          </a:blip>
          <a:srcRect/>
          <a:stretch/>
        </p:blipFill>
        <p:spPr>
          <a:xfrm>
            <a:off x="10944015" y="6446520"/>
            <a:ext cx="978408" cy="374904"/>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4" r:id="rId11"/>
    <p:sldLayoutId id="2147483725" r:id="rId12"/>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flux-framework/Tutorials/tree/master/2021-ECP"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LNL/maestrowf/releases/tag/v1.1.6" TargetMode="External"/><Relationship Id="rId2" Type="http://schemas.openxmlformats.org/officeDocument/2006/relationships/hyperlink" Target="https://github.com/LLNL/maestrowf/releases/tag/v1.1.7" TargetMode="Externa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hyperlink" Target="https://flux-framework.readthedocs.io/en/latest/coral.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www.sciencedirect.com/science/article/abs/pii/S0167739X19317169" TargetMode="External"/><Relationship Id="rId5" Type="http://schemas.openxmlformats.org/officeDocument/2006/relationships/image" Target="../media/image3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www.exascaleproject.org/workflow-technologies-impact-sc20-gordon-bell-covid-19-award-winner-and-two-of-the-three-finalists/"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1.tiff"/><Relationship Id="rId13" Type="http://schemas.openxmlformats.org/officeDocument/2006/relationships/image" Target="../media/image64.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3.svg"/><Relationship Id="rId17" Type="http://schemas.openxmlformats.org/officeDocument/2006/relationships/image" Target="../media/image68.tiff"/><Relationship Id="rId2" Type="http://schemas.openxmlformats.org/officeDocument/2006/relationships/image" Target="../media/image55.png"/><Relationship Id="rId16" Type="http://schemas.openxmlformats.org/officeDocument/2006/relationships/image" Target="../media/image67.svg"/><Relationship Id="rId1" Type="http://schemas.openxmlformats.org/officeDocument/2006/relationships/slideLayout" Target="../slideLayouts/slideLayout9.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image" Target="../media/image58.svg"/><Relationship Id="rId15" Type="http://schemas.openxmlformats.org/officeDocument/2006/relationships/image" Target="../media/image66.png"/><Relationship Id="rId10" Type="http://schemas.openxmlformats.org/officeDocument/2006/relationships/image" Target="../media/image54.svg"/><Relationship Id="rId4" Type="http://schemas.openxmlformats.org/officeDocument/2006/relationships/image" Target="../media/image57.png"/><Relationship Id="rId9" Type="http://schemas.openxmlformats.org/officeDocument/2006/relationships/image" Target="../media/image53.png"/><Relationship Id="rId14" Type="http://schemas.openxmlformats.org/officeDocument/2006/relationships/image" Target="../media/image65.tiff"/></Relationships>
</file>

<file path=ppt/slides/_rels/slide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5.jpeg"/><Relationship Id="rId5" Type="http://schemas.openxmlformats.org/officeDocument/2006/relationships/image" Target="../media/image19.emf"/><Relationship Id="rId4" Type="http://schemas.openxmlformats.org/officeDocument/2006/relationships/image" Target="../media/image7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tiff"/><Relationship Id="rId11" Type="http://schemas.openxmlformats.org/officeDocument/2006/relationships/image" Target="../media/image14.emf"/><Relationship Id="rId5" Type="http://schemas.openxmlformats.org/officeDocument/2006/relationships/image" Target="../media/image8.tiff"/><Relationship Id="rId10" Type="http://schemas.openxmlformats.org/officeDocument/2006/relationships/image" Target="../media/image13.emf"/><Relationship Id="rId4" Type="http://schemas.openxmlformats.org/officeDocument/2006/relationships/image" Target="../media/image7.tiff"/><Relationship Id="rId9" Type="http://schemas.openxmlformats.org/officeDocument/2006/relationships/image" Target="../media/image12.emf"/></Relationships>
</file>

<file path=ppt/slides/_rels/slide30.xml.rels><?xml version="1.0" encoding="UTF-8" standalone="yes"?>
<Relationships xmlns="http://schemas.openxmlformats.org/package/2006/relationships"><Relationship Id="rId3" Type="http://schemas.openxmlformats.org/officeDocument/2006/relationships/hyperlink" Target="https://docs.python.org/3/library/concurrent.futures.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docs.python.org/3/library/asyncio.html" TargetMode="External"/><Relationship Id="rId2" Type="http://schemas.openxmlformats.org/officeDocument/2006/relationships/hyperlink" Target="https://docs.python.org/3/library/concurrent.futures.html" TargetMode="External"/><Relationship Id="rId1" Type="http://schemas.openxmlformats.org/officeDocument/2006/relationships/slideLayout" Target="../slideLayouts/slideLayout3.xml"/><Relationship Id="rId5" Type="http://schemas.openxmlformats.org/officeDocument/2006/relationships/hyperlink" Target="https://flux-framework.readthedocs.io/projects/flux-workflow-examples/en/latest/index.html" TargetMode="External"/><Relationship Id="rId4" Type="http://schemas.openxmlformats.org/officeDocument/2006/relationships/hyperlink" Target="https://flux-framework.readthedocs.io/projects/flux-core/en/latest/python/modules.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8.png"/><Relationship Id="rId4" Type="http://schemas.openxmlformats.org/officeDocument/2006/relationships/diagramQuickStyle" Target="../diagrams/quickStyle1.xml"/><Relationship Id="rId9"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image" Target="../media/image90.emf"/></Relationships>
</file>

<file path=ppt/slides/_rels/slide4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9.em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flux-framework.readthedocs.io/projects/flux-core/en/latest/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5B692C3-DC70-6844-8DE1-43636DB85EA2}"/>
              </a:ext>
            </a:extLst>
          </p:cNvPr>
          <p:cNvGraphicFramePr>
            <a:graphicFrameLocks noGrp="1"/>
          </p:cNvGraphicFramePr>
          <p:nvPr>
            <p:extLst>
              <p:ext uri="{D42A27DB-BD31-4B8C-83A1-F6EECF244321}">
                <p14:modId xmlns:p14="http://schemas.microsoft.com/office/powerpoint/2010/main" val="2934586020"/>
              </p:ext>
            </p:extLst>
          </p:nvPr>
        </p:nvGraphicFramePr>
        <p:xfrm>
          <a:off x="909597" y="1793944"/>
          <a:ext cx="9883330" cy="2771812"/>
        </p:xfrm>
        <a:graphic>
          <a:graphicData uri="http://schemas.openxmlformats.org/drawingml/2006/table">
            <a:tbl>
              <a:tblPr firstRow="1" bandRow="1">
                <a:tableStyleId>{5C22544A-7EE6-4342-B048-85BDC9FD1C3A}</a:tableStyleId>
              </a:tblPr>
              <a:tblGrid>
                <a:gridCol w="1922719">
                  <a:extLst>
                    <a:ext uri="{9D8B030D-6E8A-4147-A177-3AD203B41FA5}">
                      <a16:colId xmlns:a16="http://schemas.microsoft.com/office/drawing/2014/main" val="4209518655"/>
                    </a:ext>
                  </a:extLst>
                </a:gridCol>
                <a:gridCol w="6099526">
                  <a:extLst>
                    <a:ext uri="{9D8B030D-6E8A-4147-A177-3AD203B41FA5}">
                      <a16:colId xmlns:a16="http://schemas.microsoft.com/office/drawing/2014/main" val="2492398961"/>
                    </a:ext>
                  </a:extLst>
                </a:gridCol>
                <a:gridCol w="1861085">
                  <a:extLst>
                    <a:ext uri="{9D8B030D-6E8A-4147-A177-3AD203B41FA5}">
                      <a16:colId xmlns:a16="http://schemas.microsoft.com/office/drawing/2014/main" val="1418299572"/>
                    </a:ext>
                  </a:extLst>
                </a:gridCol>
              </a:tblGrid>
              <a:tr h="0">
                <a:tc>
                  <a:txBody>
                    <a:bodyPr/>
                    <a:lstStyle/>
                    <a:p>
                      <a:r>
                        <a:rPr lang="en-US" sz="1500">
                          <a:latin typeface="Avenir Book" panose="02000503020000020003" pitchFamily="2" charset="0"/>
                          <a:cs typeface="Calibri" panose="020F0502020204030204" pitchFamily="34" charset="0"/>
                        </a:rPr>
                        <a:t>Time</a:t>
                      </a:r>
                    </a:p>
                  </a:txBody>
                  <a:tcPr/>
                </a:tc>
                <a:tc>
                  <a:txBody>
                    <a:bodyPr/>
                    <a:lstStyle/>
                    <a:p>
                      <a:r>
                        <a:rPr lang="en-US" sz="1500">
                          <a:latin typeface="Avenir Book" panose="02000503020000020003" pitchFamily="2" charset="0"/>
                          <a:cs typeface="Calibri" panose="020F0502020204030204" pitchFamily="34" charset="0"/>
                        </a:rPr>
                        <a:t>Topic</a:t>
                      </a:r>
                    </a:p>
                  </a:txBody>
                  <a:tcPr/>
                </a:tc>
                <a:tc>
                  <a:txBody>
                    <a:bodyPr/>
                    <a:lstStyle/>
                    <a:p>
                      <a:r>
                        <a:rPr lang="en-US" sz="1500">
                          <a:latin typeface="Avenir Book" panose="02000503020000020003" pitchFamily="2" charset="0"/>
                          <a:cs typeface="Calibri" panose="020F0502020204030204" pitchFamily="34" charset="0"/>
                        </a:rPr>
                        <a:t>Presenters</a:t>
                      </a:r>
                    </a:p>
                  </a:txBody>
                  <a:tcPr/>
                </a:tc>
                <a:extLst>
                  <a:ext uri="{0D108BD9-81ED-4DB2-BD59-A6C34878D82A}">
                    <a16:rowId xmlns:a16="http://schemas.microsoft.com/office/drawing/2014/main" val="1431564978"/>
                  </a:ext>
                </a:extLst>
              </a:tr>
              <a:tr h="4715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latin typeface="Avenir Book" panose="02000503020000020003" pitchFamily="2" charset="0"/>
                          <a:cs typeface="Calibri" panose="020F0502020204030204" pitchFamily="34" charset="0"/>
                        </a:rPr>
                        <a:t>01:00PM – 01:30PM</a:t>
                      </a:r>
                    </a:p>
                  </a:txBody>
                  <a:tcPr/>
                </a:tc>
                <a:tc>
                  <a:txBody>
                    <a:bodyPr/>
                    <a:lstStyle/>
                    <a:p>
                      <a:r>
                        <a:rPr lang="en-US" sz="1500" b="0">
                          <a:latin typeface="Avenir Book" panose="02000503020000020003" pitchFamily="2" charset="0"/>
                          <a:cs typeface="Calibri" panose="020F0502020204030204" pitchFamily="34" charset="0"/>
                        </a:rPr>
                        <a:t>Using Flux to overcome scheduling challenges of </a:t>
                      </a:r>
                      <a:r>
                        <a:rPr lang="en-US" sz="1500" b="0" err="1">
                          <a:latin typeface="Avenir Book" panose="02000503020000020003" pitchFamily="2" charset="0"/>
                          <a:cs typeface="Calibri" panose="020F0502020204030204" pitchFamily="34" charset="0"/>
                        </a:rPr>
                        <a:t>exascale</a:t>
                      </a:r>
                      <a:r>
                        <a:rPr lang="en-US" sz="1500" b="0">
                          <a:latin typeface="Avenir Book" panose="02000503020000020003" pitchFamily="2" charset="0"/>
                          <a:cs typeface="Calibri" panose="020F0502020204030204" pitchFamily="34" charset="0"/>
                        </a:rPr>
                        <a:t> workflows</a:t>
                      </a:r>
                    </a:p>
                  </a:txBody>
                  <a:tcPr/>
                </a:tc>
                <a:tc>
                  <a:txBody>
                    <a:bodyPr/>
                    <a:lstStyle/>
                    <a:p>
                      <a:r>
                        <a:rPr lang="en-US" sz="1500">
                          <a:latin typeface="Avenir Book" panose="02000503020000020003" pitchFamily="2" charset="0"/>
                          <a:cs typeface="Calibri" panose="020F0502020204030204" pitchFamily="34" charset="0"/>
                        </a:rPr>
                        <a:t>Dong H. </a:t>
                      </a:r>
                      <a:r>
                        <a:rPr lang="en-US" sz="1500" err="1">
                          <a:latin typeface="Avenir Book" panose="02000503020000020003" pitchFamily="2" charset="0"/>
                          <a:cs typeface="Calibri" panose="020F0502020204030204" pitchFamily="34" charset="0"/>
                        </a:rPr>
                        <a:t>Ahn</a:t>
                      </a:r>
                      <a:endParaRPr lang="en-US" sz="1500">
                        <a:latin typeface="Avenir Book" panose="02000503020000020003" pitchFamily="2" charset="0"/>
                        <a:cs typeface="Calibri" panose="020F0502020204030204" pitchFamily="34" charset="0"/>
                      </a:endParaRPr>
                    </a:p>
                  </a:txBody>
                  <a:tcPr/>
                </a:tc>
                <a:extLst>
                  <a:ext uri="{0D108BD9-81ED-4DB2-BD59-A6C34878D82A}">
                    <a16:rowId xmlns:a16="http://schemas.microsoft.com/office/drawing/2014/main" val="1306571366"/>
                  </a:ext>
                </a:extLst>
              </a:tr>
              <a:tr h="275045">
                <a:tc>
                  <a:txBody>
                    <a:bodyPr/>
                    <a:lstStyle/>
                    <a:p>
                      <a:r>
                        <a:rPr lang="en-US" sz="1500">
                          <a:latin typeface="Avenir Book" panose="02000503020000020003" pitchFamily="2" charset="0"/>
                          <a:cs typeface="Calibri" panose="020F0502020204030204" pitchFamily="34" charset="0"/>
                        </a:rPr>
                        <a:t>01:30PM – 01:45PM</a:t>
                      </a:r>
                    </a:p>
                  </a:txBody>
                  <a:tcPr/>
                </a:tc>
                <a:tc>
                  <a:txBody>
                    <a:bodyPr/>
                    <a:lstStyle/>
                    <a:p>
                      <a:r>
                        <a:rPr lang="en-US" sz="1500">
                          <a:latin typeface="Avenir Book" panose="02000503020000020003" pitchFamily="2" charset="0"/>
                          <a:cs typeface="Calibri" panose="020F0502020204030204" pitchFamily="34" charset="0"/>
                        </a:rPr>
                        <a:t>Fully Hierarchical Scheduling and Job Interfaces for Large Ensembles of Uncertainty Quantification (UQ) Tasks</a:t>
                      </a:r>
                    </a:p>
                  </a:txBody>
                  <a:tcPr/>
                </a:tc>
                <a:tc>
                  <a:txBody>
                    <a:bodyPr/>
                    <a:lstStyle/>
                    <a:p>
                      <a:r>
                        <a:rPr lang="en-US" sz="1500">
                          <a:latin typeface="Avenir Book" panose="02000503020000020003" pitchFamily="2" charset="0"/>
                          <a:cs typeface="Calibri"/>
                        </a:rPr>
                        <a:t>James Corbett</a:t>
                      </a:r>
                    </a:p>
                  </a:txBody>
                  <a:tcPr/>
                </a:tc>
                <a:extLst>
                  <a:ext uri="{0D108BD9-81ED-4DB2-BD59-A6C34878D82A}">
                    <a16:rowId xmlns:a16="http://schemas.microsoft.com/office/drawing/2014/main" val="3291547701"/>
                  </a:ext>
                </a:extLst>
              </a:tr>
              <a:tr h="275045">
                <a:tc>
                  <a:txBody>
                    <a:bodyPr/>
                    <a:lstStyle/>
                    <a:p>
                      <a:r>
                        <a:rPr lang="en-US" sz="1500">
                          <a:latin typeface="Avenir Book" panose="02000503020000020003" pitchFamily="2" charset="0"/>
                          <a:cs typeface="Calibri" panose="020F0502020204030204" pitchFamily="34" charset="0"/>
                        </a:rPr>
                        <a:t>01:45PM – 2:00PM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kern="1200">
                          <a:solidFill>
                            <a:schemeClr val="dk1"/>
                          </a:solidFill>
                          <a:effectLst/>
                          <a:latin typeface="Avenir Book" panose="02000503020000020003" pitchFamily="2" charset="0"/>
                          <a:ea typeface="+mn-ea"/>
                          <a:cs typeface="Calibri" panose="020F0502020204030204" pitchFamily="34" charset="0"/>
                        </a:rPr>
                        <a:t>Flux’s job and resource model</a:t>
                      </a:r>
                      <a:endParaRPr lang="en-US" sz="1500">
                        <a:latin typeface="Avenir Book" panose="02000503020000020003" pitchFamily="2" charset="0"/>
                        <a:cs typeface="Calibri" panose="020F0502020204030204" pitchFamily="34" charset="0"/>
                      </a:endParaRPr>
                    </a:p>
                  </a:txBody>
                  <a:tcPr/>
                </a:tc>
                <a:tc>
                  <a:txBody>
                    <a:bodyPr/>
                    <a:lstStyle/>
                    <a:p>
                      <a:r>
                        <a:rPr lang="en-US" sz="1500">
                          <a:latin typeface="Avenir Book" panose="02000503020000020003" pitchFamily="2" charset="0"/>
                          <a:cs typeface="Calibri" panose="020F0502020204030204" pitchFamily="34" charset="0"/>
                        </a:rPr>
                        <a:t>Stephen </a:t>
                      </a:r>
                      <a:r>
                        <a:rPr lang="en-US" sz="1500" err="1">
                          <a:latin typeface="Avenir Book" panose="02000503020000020003" pitchFamily="2" charset="0"/>
                          <a:cs typeface="Calibri" panose="020F0502020204030204" pitchFamily="34" charset="0"/>
                        </a:rPr>
                        <a:t>Herbein</a:t>
                      </a:r>
                      <a:endParaRPr lang="en-US" sz="1500">
                        <a:latin typeface="Avenir Book" panose="02000503020000020003" pitchFamily="2" charset="0"/>
                        <a:cs typeface="Calibri" panose="020F0502020204030204" pitchFamily="34" charset="0"/>
                      </a:endParaRPr>
                    </a:p>
                  </a:txBody>
                  <a:tcPr/>
                </a:tc>
                <a:extLst>
                  <a:ext uri="{0D108BD9-81ED-4DB2-BD59-A6C34878D82A}">
                    <a16:rowId xmlns:a16="http://schemas.microsoft.com/office/drawing/2014/main" val="2200881558"/>
                  </a:ext>
                </a:extLst>
              </a:tr>
              <a:tr h="275045">
                <a:tc>
                  <a:txBody>
                    <a:bodyPr/>
                    <a:lstStyle/>
                    <a:p>
                      <a:r>
                        <a:rPr lang="en-US" sz="1500">
                          <a:latin typeface="Avenir Book" panose="02000503020000020003" pitchFamily="2" charset="0"/>
                          <a:cs typeface="Calibri" panose="020F0502020204030204" pitchFamily="34" charset="0"/>
                        </a:rPr>
                        <a:t>2:00PM – 2:15PM</a:t>
                      </a:r>
                    </a:p>
                  </a:txBody>
                  <a:tcPr/>
                </a:tc>
                <a:tc>
                  <a:txBody>
                    <a:bodyPr/>
                    <a:lstStyle/>
                    <a:p>
                      <a:r>
                        <a:rPr lang="en-US" sz="1500">
                          <a:latin typeface="Avenir Book" panose="02000503020000020003" pitchFamily="2" charset="0"/>
                          <a:cs typeface="Calibri" panose="020F0502020204030204" pitchFamily="34" charset="0"/>
                        </a:rPr>
                        <a:t>Play the full game!</a:t>
                      </a:r>
                    </a:p>
                  </a:txBody>
                  <a:tcPr/>
                </a:tc>
                <a:tc>
                  <a:txBody>
                    <a:bodyPr/>
                    <a:lstStyle/>
                    <a:p>
                      <a:r>
                        <a:rPr lang="en-US" sz="1500">
                          <a:latin typeface="Avenir Book" panose="02000503020000020003" pitchFamily="2" charset="0"/>
                          <a:cs typeface="Calibri" panose="020F0502020204030204" pitchFamily="34" charset="0"/>
                        </a:rPr>
                        <a:t>Dan Milroy</a:t>
                      </a:r>
                    </a:p>
                  </a:txBody>
                  <a:tcPr/>
                </a:tc>
                <a:extLst>
                  <a:ext uri="{0D108BD9-81ED-4DB2-BD59-A6C34878D82A}">
                    <a16:rowId xmlns:a16="http://schemas.microsoft.com/office/drawing/2014/main" val="3517544216"/>
                  </a:ext>
                </a:extLst>
              </a:tr>
              <a:tr h="471506">
                <a:tc>
                  <a:txBody>
                    <a:bodyPr/>
                    <a:lstStyle/>
                    <a:p>
                      <a:r>
                        <a:rPr lang="en-US" sz="1500">
                          <a:latin typeface="Avenir Book" panose="02000503020000020003" pitchFamily="2" charset="0"/>
                          <a:cs typeface="Calibri" panose="020F0502020204030204" pitchFamily="34" charset="0"/>
                        </a:rPr>
                        <a:t>2:15PM – 3:00PM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a:latin typeface="Avenir Book" panose="02000503020000020003" pitchFamily="2" charset="0"/>
                          <a:cs typeface="Calibri" panose="020F0502020204030204" pitchFamily="34" charset="0"/>
                        </a:rPr>
                        <a:t>Example/Use-case driven hands-on session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err="1">
                          <a:latin typeface="Avenir Book" panose="02000503020000020003" pitchFamily="2" charset="0"/>
                          <a:cs typeface="Calibri"/>
                        </a:rPr>
                        <a:t>Herbein</a:t>
                      </a:r>
                      <a:r>
                        <a:rPr lang="en-US" sz="1500">
                          <a:latin typeface="Avenir Book" panose="02000503020000020003" pitchFamily="2" charset="0"/>
                          <a:cs typeface="Calibri"/>
                        </a:rPr>
                        <a:t>/</a:t>
                      </a:r>
                      <a:r>
                        <a:rPr lang="en-US" sz="1500" err="1">
                          <a:latin typeface="Avenir Book" panose="02000503020000020003" pitchFamily="2" charset="0"/>
                          <a:cs typeface="Calibri"/>
                        </a:rPr>
                        <a:t>Tapasya</a:t>
                      </a:r>
                      <a:endParaRPr lang="en-US" sz="1500">
                        <a:latin typeface="Avenir Book" panose="02000503020000020003" pitchFamily="2" charset="0"/>
                        <a:cs typeface="Calibri"/>
                      </a:endParaRPr>
                    </a:p>
                  </a:txBody>
                  <a:tcPr/>
                </a:tc>
                <a:extLst>
                  <a:ext uri="{0D108BD9-81ED-4DB2-BD59-A6C34878D82A}">
                    <a16:rowId xmlns:a16="http://schemas.microsoft.com/office/drawing/2014/main" val="3124410112"/>
                  </a:ext>
                </a:extLst>
              </a:tr>
              <a:tr h="275045">
                <a:tc>
                  <a:txBody>
                    <a:bodyPr/>
                    <a:lstStyle/>
                    <a:p>
                      <a:r>
                        <a:rPr lang="en-US" sz="1500">
                          <a:latin typeface="Avenir Book" panose="02000503020000020003" pitchFamily="2" charset="0"/>
                          <a:cs typeface="Calibri" panose="020F0502020204030204" pitchFamily="34" charset="0"/>
                        </a:rPr>
                        <a:t>03:00PM – 3:30PM</a:t>
                      </a:r>
                    </a:p>
                  </a:txBody>
                  <a:tcPr/>
                </a:tc>
                <a:tc>
                  <a:txBody>
                    <a:bodyPr/>
                    <a:lstStyle/>
                    <a:p>
                      <a:pPr lvl="0" algn="l">
                        <a:lnSpc>
                          <a:spcPct val="100000"/>
                        </a:lnSpc>
                        <a:spcBef>
                          <a:spcPts val="0"/>
                        </a:spcBef>
                        <a:spcAft>
                          <a:spcPts val="0"/>
                        </a:spcAft>
                        <a:buNone/>
                      </a:pPr>
                      <a:r>
                        <a:rPr lang="en-US" sz="1500" b="0" i="0" u="none" strike="noStrike" noProof="0">
                          <a:latin typeface="Avenir Book" panose="02000503020000020003" pitchFamily="2" charset="0"/>
                        </a:rPr>
                        <a:t>Bring Your Own Cluster (BYOC): Testing Flux on your clusters</a:t>
                      </a:r>
                      <a:endParaRPr lang="en-US" sz="1500">
                        <a:latin typeface="Avenir Book" panose="02000503020000020003" pitchFamily="2" charset="0"/>
                      </a:endParaRPr>
                    </a:p>
                  </a:txBody>
                  <a:tcPr/>
                </a:tc>
                <a:tc>
                  <a:txBody>
                    <a:bodyPr/>
                    <a:lstStyle/>
                    <a:p>
                      <a:pPr lvl="0">
                        <a:buNone/>
                      </a:pPr>
                      <a:r>
                        <a:rPr lang="en-US" sz="1500" b="0" i="0" u="none" strike="noStrike" noProof="0">
                          <a:latin typeface="Avenir Book" panose="02000503020000020003" pitchFamily="2" charset="0"/>
                        </a:rPr>
                        <a:t>All</a:t>
                      </a:r>
                      <a:endParaRPr lang="en-US" sz="1500" err="1">
                        <a:latin typeface="Avenir Book" panose="02000503020000020003" pitchFamily="2" charset="0"/>
                      </a:endParaRPr>
                    </a:p>
                  </a:txBody>
                  <a:tcPr/>
                </a:tc>
                <a:extLst>
                  <a:ext uri="{0D108BD9-81ED-4DB2-BD59-A6C34878D82A}">
                    <a16:rowId xmlns:a16="http://schemas.microsoft.com/office/drawing/2014/main" val="1915478833"/>
                  </a:ext>
                </a:extLst>
              </a:tr>
            </a:tbl>
          </a:graphicData>
        </a:graphic>
      </p:graphicFrame>
      <p:sp>
        <p:nvSpPr>
          <p:cNvPr id="8" name="Title 3">
            <a:extLst>
              <a:ext uri="{FF2B5EF4-FFF2-40B4-BE49-F238E27FC236}">
                <a16:creationId xmlns:a16="http://schemas.microsoft.com/office/drawing/2014/main" id="{1A1A0670-CA75-734A-A206-1F7F987C69A5}"/>
              </a:ext>
            </a:extLst>
          </p:cNvPr>
          <p:cNvSpPr>
            <a:spLocks noGrp="1"/>
          </p:cNvSpPr>
          <p:nvPr>
            <p:ph type="title"/>
          </p:nvPr>
        </p:nvSpPr>
        <p:spPr>
          <a:xfrm>
            <a:off x="609600" y="220136"/>
            <a:ext cx="10972800" cy="1005840"/>
          </a:xfrm>
        </p:spPr>
        <p:txBody>
          <a:bodyPr/>
          <a:lstStyle/>
          <a:p>
            <a:r>
              <a:rPr lang="en-US" sz="3000">
                <a:latin typeface="Avenir" panose="02000503020000020003" pitchFamily="2" charset="0"/>
              </a:rPr>
              <a:t>Agenda</a:t>
            </a:r>
          </a:p>
        </p:txBody>
      </p:sp>
      <p:sp>
        <p:nvSpPr>
          <p:cNvPr id="3" name="Rectangle 2">
            <a:extLst>
              <a:ext uri="{FF2B5EF4-FFF2-40B4-BE49-F238E27FC236}">
                <a16:creationId xmlns:a16="http://schemas.microsoft.com/office/drawing/2014/main" id="{2C392DB4-5CF5-3845-9601-408A1EC127D1}"/>
              </a:ext>
            </a:extLst>
          </p:cNvPr>
          <p:cNvSpPr/>
          <p:nvPr/>
        </p:nvSpPr>
        <p:spPr>
          <a:xfrm>
            <a:off x="909597" y="5343708"/>
            <a:ext cx="9883330" cy="923330"/>
          </a:xfrm>
          <a:prstGeom prst="rect">
            <a:avLst/>
          </a:prstGeom>
        </p:spPr>
        <p:txBody>
          <a:bodyPr wrap="square">
            <a:spAutoFit/>
          </a:bodyPr>
          <a:lstStyle/>
          <a:p>
            <a:r>
              <a:rPr lang="en-US" dirty="0"/>
              <a:t>Note: All tutorial slides and demo content are available on </a:t>
            </a:r>
            <a:r>
              <a:rPr lang="en-US" dirty="0" err="1"/>
              <a:t>Github</a:t>
            </a:r>
            <a:r>
              <a:rPr lang="en-US" dirty="0"/>
              <a:t>: </a:t>
            </a:r>
            <a:r>
              <a:rPr lang="en-US" dirty="0">
                <a:hlinkClick r:id="rId2"/>
              </a:rPr>
              <a:t>https://github.com/flux-framework/Tutorials/tree/master/2021-ECP</a:t>
            </a:r>
            <a:endParaRPr lang="en-US" dirty="0"/>
          </a:p>
          <a:p>
            <a:endParaRPr lang="en-US" dirty="0"/>
          </a:p>
        </p:txBody>
      </p:sp>
    </p:spTree>
    <p:extLst>
      <p:ext uri="{BB962C8B-B14F-4D97-AF65-F5344CB8AC3E}">
        <p14:creationId xmlns:p14="http://schemas.microsoft.com/office/powerpoint/2010/main" val="3777203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250304" cy="1005840"/>
          </a:xfrm>
        </p:spPr>
        <p:txBody>
          <a:bodyPr/>
          <a:lstStyle/>
          <a:p>
            <a:r>
              <a:rPr lang="en-US" err="1">
                <a:latin typeface="Avenir" panose="02000503020000020003" pitchFamily="2" charset="0"/>
              </a:rPr>
              <a:t>MuMMI</a:t>
            </a:r>
            <a:r>
              <a:rPr lang="en-US">
                <a:latin typeface="Avenir" panose="02000503020000020003" pitchFamily="2" charset="0"/>
              </a:rPr>
              <a:t>: Scheduler specialization addresses co-scheduling and throughput challenges </a:t>
            </a:r>
            <a:r>
              <a:rPr lang="en-US">
                <a:solidFill>
                  <a:srgbClr val="0F4F97"/>
                </a:solidFill>
                <a:latin typeface="Avenir" panose="02000503020000020003" pitchFamily="2" charset="0"/>
              </a:rPr>
              <a:t>on Sierra.</a:t>
            </a:r>
            <a:endParaRPr lang="en-US"/>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8648241" y="1407750"/>
            <a:ext cx="3543759" cy="4651527"/>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1800">
                <a:latin typeface="Avenir" panose="02000503020000020003" pitchFamily="2" charset="0"/>
              </a:rPr>
              <a:t>Integrate Flux into Maestro workflow manager to </a:t>
            </a:r>
            <a:r>
              <a:rPr lang="en-US" sz="1800" i="1">
                <a:latin typeface="Avenir" panose="02000503020000020003" pitchFamily="2" charset="0"/>
              </a:rPr>
              <a:t>enqueue</a:t>
            </a:r>
            <a:r>
              <a:rPr lang="en-US" sz="1800">
                <a:latin typeface="Avenir" panose="02000503020000020003" pitchFamily="2" charset="0"/>
              </a:rPr>
              <a:t> and </a:t>
            </a:r>
            <a:r>
              <a:rPr lang="en-US" sz="1800" i="1">
                <a:latin typeface="Avenir" panose="02000503020000020003" pitchFamily="2" charset="0"/>
              </a:rPr>
              <a:t>dequeue</a:t>
            </a:r>
            <a:r>
              <a:rPr lang="en-US" sz="1800">
                <a:latin typeface="Avenir" panose="02000503020000020003" pitchFamily="2" charset="0"/>
              </a:rPr>
              <a:t> jobs</a:t>
            </a:r>
          </a:p>
          <a:p>
            <a:pPr lvl="1" defTabSz="914400"/>
            <a:r>
              <a:rPr lang="en-US" sz="1400">
                <a:latin typeface="Avenir" panose="02000503020000020003" pitchFamily="2" charset="0"/>
              </a:rPr>
              <a:t>ML dynamically determines “most interesting” jobs</a:t>
            </a:r>
          </a:p>
          <a:p>
            <a:pPr defTabSz="914400"/>
            <a:r>
              <a:rPr lang="en-US" sz="1800">
                <a:latin typeface="Avenir" panose="02000503020000020003" pitchFamily="2" charset="0"/>
              </a:rPr>
              <a:t>Specialize the policy to be non-node-exclusive scheduling for co-scheduling</a:t>
            </a:r>
          </a:p>
          <a:p>
            <a:pPr defTabSz="914400"/>
            <a:r>
              <a:rPr lang="en-US" sz="1800">
                <a:latin typeface="Avenir" panose="02000503020000020003" pitchFamily="2" charset="0"/>
              </a:rPr>
              <a:t>At least 5 different logically separate jobs, each with CPU and/or GPU requirements on every node</a:t>
            </a:r>
          </a:p>
          <a:p>
            <a:pPr defTabSz="914400"/>
            <a:r>
              <a:rPr lang="en-US" sz="1800">
                <a:latin typeface="Avenir" panose="02000503020000020003" pitchFamily="2" charset="0"/>
              </a:rPr>
              <a:t>Handle the volume of jobs using two-level hierarchy</a:t>
            </a:r>
          </a:p>
        </p:txBody>
      </p:sp>
      <p:grpSp>
        <p:nvGrpSpPr>
          <p:cNvPr id="5" name="Group 4">
            <a:extLst>
              <a:ext uri="{FF2B5EF4-FFF2-40B4-BE49-F238E27FC236}">
                <a16:creationId xmlns:a16="http://schemas.microsoft.com/office/drawing/2014/main" id="{76A72223-C46D-DD4A-8A7C-D803573207ED}"/>
              </a:ext>
            </a:extLst>
          </p:cNvPr>
          <p:cNvGrpSpPr/>
          <p:nvPr/>
        </p:nvGrpSpPr>
        <p:grpSpPr>
          <a:xfrm>
            <a:off x="130629" y="3200400"/>
            <a:ext cx="8332591" cy="3156650"/>
            <a:chOff x="-115348" y="1350198"/>
            <a:chExt cx="12340173" cy="4498014"/>
          </a:xfrm>
        </p:grpSpPr>
        <p:pic>
          <p:nvPicPr>
            <p:cNvPr id="6" name="Picture 5">
              <a:extLst>
                <a:ext uri="{FF2B5EF4-FFF2-40B4-BE49-F238E27FC236}">
                  <a16:creationId xmlns:a16="http://schemas.microsoft.com/office/drawing/2014/main" id="{692E57B4-731A-1D4A-B4F8-440BF7D086DF}"/>
                </a:ext>
              </a:extLst>
            </p:cNvPr>
            <p:cNvPicPr>
              <a:picLocks noChangeAspect="1"/>
            </p:cNvPicPr>
            <p:nvPr/>
          </p:nvPicPr>
          <p:blipFill>
            <a:blip r:embed="rId3"/>
            <a:stretch>
              <a:fillRect/>
            </a:stretch>
          </p:blipFill>
          <p:spPr>
            <a:xfrm>
              <a:off x="1842867" y="1914583"/>
              <a:ext cx="4253133" cy="3933629"/>
            </a:xfrm>
            <a:prstGeom prst="rect">
              <a:avLst/>
            </a:prstGeom>
          </p:spPr>
        </p:pic>
        <p:pic>
          <p:nvPicPr>
            <p:cNvPr id="7" name="Picture 6">
              <a:extLst>
                <a:ext uri="{FF2B5EF4-FFF2-40B4-BE49-F238E27FC236}">
                  <a16:creationId xmlns:a16="http://schemas.microsoft.com/office/drawing/2014/main" id="{81FE4F2E-62DE-CE42-ACF4-BDDE63FF196E}"/>
                </a:ext>
              </a:extLst>
            </p:cNvPr>
            <p:cNvPicPr>
              <a:picLocks noChangeAspect="1"/>
            </p:cNvPicPr>
            <p:nvPr/>
          </p:nvPicPr>
          <p:blipFill>
            <a:blip r:embed="rId3"/>
            <a:stretch>
              <a:fillRect/>
            </a:stretch>
          </p:blipFill>
          <p:spPr>
            <a:xfrm>
              <a:off x="6096000" y="1914582"/>
              <a:ext cx="4253133" cy="3933629"/>
            </a:xfrm>
            <a:prstGeom prst="rect">
              <a:avLst/>
            </a:prstGeom>
          </p:spPr>
        </p:pic>
        <p:sp>
          <p:nvSpPr>
            <p:cNvPr id="9" name="TextBox 8">
              <a:extLst>
                <a:ext uri="{FF2B5EF4-FFF2-40B4-BE49-F238E27FC236}">
                  <a16:creationId xmlns:a16="http://schemas.microsoft.com/office/drawing/2014/main" id="{B930B711-94FF-AF48-9100-2D0A7E096301}"/>
                </a:ext>
              </a:extLst>
            </p:cNvPr>
            <p:cNvSpPr txBox="1"/>
            <p:nvPr/>
          </p:nvSpPr>
          <p:spPr>
            <a:xfrm>
              <a:off x="1842865" y="1350198"/>
              <a:ext cx="4253133" cy="461664"/>
            </a:xfrm>
            <a:prstGeom prst="rect">
              <a:avLst/>
            </a:prstGeom>
            <a:noFill/>
          </p:spPr>
          <p:txBody>
            <a:bodyPr wrap="square" rtlCol="0">
              <a:spAutoFit/>
            </a:bodyPr>
            <a:lstStyle/>
            <a:p>
              <a:pPr algn="ctr"/>
              <a:r>
                <a:rPr lang="en-US" sz="2400" b="1"/>
                <a:t>Socket 1</a:t>
              </a:r>
            </a:p>
          </p:txBody>
        </p:sp>
        <p:sp>
          <p:nvSpPr>
            <p:cNvPr id="10" name="TextBox 9">
              <a:extLst>
                <a:ext uri="{FF2B5EF4-FFF2-40B4-BE49-F238E27FC236}">
                  <a16:creationId xmlns:a16="http://schemas.microsoft.com/office/drawing/2014/main" id="{4548BEC7-99AD-EB4D-A8AE-89334E242693}"/>
                </a:ext>
              </a:extLst>
            </p:cNvPr>
            <p:cNvSpPr txBox="1"/>
            <p:nvPr/>
          </p:nvSpPr>
          <p:spPr>
            <a:xfrm>
              <a:off x="6074029" y="1375264"/>
              <a:ext cx="4253133" cy="461664"/>
            </a:xfrm>
            <a:prstGeom prst="rect">
              <a:avLst/>
            </a:prstGeom>
            <a:noFill/>
          </p:spPr>
          <p:txBody>
            <a:bodyPr wrap="square" rtlCol="0">
              <a:spAutoFit/>
            </a:bodyPr>
            <a:lstStyle/>
            <a:p>
              <a:pPr algn="ctr"/>
              <a:r>
                <a:rPr lang="en-US" sz="2400" b="1"/>
                <a:t>Socket 2</a:t>
              </a:r>
            </a:p>
          </p:txBody>
        </p:sp>
        <p:pic>
          <p:nvPicPr>
            <p:cNvPr id="11" name="Picture 10">
              <a:extLst>
                <a:ext uri="{FF2B5EF4-FFF2-40B4-BE49-F238E27FC236}">
                  <a16:creationId xmlns:a16="http://schemas.microsoft.com/office/drawing/2014/main" id="{3FD27582-E26A-6043-AB22-5C1FDDCE0594}"/>
                </a:ext>
              </a:extLst>
            </p:cNvPr>
            <p:cNvPicPr>
              <a:picLocks noChangeAspect="1"/>
            </p:cNvPicPr>
            <p:nvPr/>
          </p:nvPicPr>
          <p:blipFill rotWithShape="1">
            <a:blip r:embed="rId4"/>
            <a:srcRect l="7227" t="25869" r="10865" b="24170"/>
            <a:stretch/>
          </p:blipFill>
          <p:spPr>
            <a:xfrm>
              <a:off x="-93957" y="2293926"/>
              <a:ext cx="2078082" cy="950651"/>
            </a:xfrm>
            <a:prstGeom prst="rect">
              <a:avLst/>
            </a:prstGeom>
          </p:spPr>
        </p:pic>
        <p:sp>
          <p:nvSpPr>
            <p:cNvPr id="12" name="Rectangle 11">
              <a:extLst>
                <a:ext uri="{FF2B5EF4-FFF2-40B4-BE49-F238E27FC236}">
                  <a16:creationId xmlns:a16="http://schemas.microsoft.com/office/drawing/2014/main" id="{24B4A04C-4FF2-1E4B-99F7-CEEC38F6D32A}"/>
                </a:ext>
              </a:extLst>
            </p:cNvPr>
            <p:cNvSpPr/>
            <p:nvPr/>
          </p:nvSpPr>
          <p:spPr bwMode="auto">
            <a:xfrm>
              <a:off x="4220308" y="2187526"/>
              <a:ext cx="3812344" cy="3327009"/>
            </a:xfrm>
            <a:prstGeom prst="rect">
              <a:avLst/>
            </a:prstGeom>
            <a:solidFill>
              <a:schemeClr val="accent1">
                <a:alpha val="9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a:solidFill>
                    <a:schemeClr val="bg1"/>
                  </a:solidFill>
                </a:rPr>
                <a:t>CPU-only Job</a:t>
              </a:r>
            </a:p>
            <a:p>
              <a:pPr algn="ctr">
                <a:spcBef>
                  <a:spcPct val="0"/>
                </a:spcBef>
              </a:pPr>
              <a:r>
                <a:rPr lang="en-US" sz="2800">
                  <a:solidFill>
                    <a:schemeClr val="bg1"/>
                  </a:solidFill>
                </a:rPr>
                <a:t>(i.e., DDFT, </a:t>
              </a:r>
              <a:r>
                <a:rPr lang="en-US" sz="2800" err="1">
                  <a:solidFill>
                    <a:schemeClr val="bg1"/>
                  </a:solidFill>
                </a:rPr>
                <a:t>DataBroker</a:t>
              </a:r>
              <a:r>
                <a:rPr lang="en-US" sz="2800">
                  <a:solidFill>
                    <a:schemeClr val="bg1"/>
                  </a:solidFill>
                </a:rPr>
                <a:t>, CG Setup) </a:t>
              </a:r>
            </a:p>
          </p:txBody>
        </p:sp>
        <p:pic>
          <p:nvPicPr>
            <p:cNvPr id="14" name="Picture 13">
              <a:extLst>
                <a:ext uri="{FF2B5EF4-FFF2-40B4-BE49-F238E27FC236}">
                  <a16:creationId xmlns:a16="http://schemas.microsoft.com/office/drawing/2014/main" id="{688F1E07-0DB7-984B-9A6C-C7877CC8F88C}"/>
                </a:ext>
              </a:extLst>
            </p:cNvPr>
            <p:cNvPicPr>
              <a:picLocks noChangeAspect="1"/>
            </p:cNvPicPr>
            <p:nvPr/>
          </p:nvPicPr>
          <p:blipFill rotWithShape="1">
            <a:blip r:embed="rId4"/>
            <a:srcRect l="7227" t="25869" r="10865" b="24170"/>
            <a:stretch/>
          </p:blipFill>
          <p:spPr>
            <a:xfrm>
              <a:off x="-115348" y="3301657"/>
              <a:ext cx="2078082" cy="950651"/>
            </a:xfrm>
            <a:prstGeom prst="rect">
              <a:avLst/>
            </a:prstGeom>
          </p:spPr>
        </p:pic>
        <p:sp>
          <p:nvSpPr>
            <p:cNvPr id="15" name="Rectangle 14">
              <a:extLst>
                <a:ext uri="{FF2B5EF4-FFF2-40B4-BE49-F238E27FC236}">
                  <a16:creationId xmlns:a16="http://schemas.microsoft.com/office/drawing/2014/main" id="{D9406EDD-416E-AF48-B1F4-F0E3C9DB7E06}"/>
                </a:ext>
              </a:extLst>
            </p:cNvPr>
            <p:cNvSpPr/>
            <p:nvPr/>
          </p:nvSpPr>
          <p:spPr bwMode="auto">
            <a:xfrm>
              <a:off x="0" y="2236222"/>
              <a:ext cx="2956383" cy="1005840"/>
            </a:xfrm>
            <a:prstGeom prst="rect">
              <a:avLst/>
            </a:prstGeom>
            <a:solidFill>
              <a:srgbClr val="00B050">
                <a:alpha val="78000"/>
              </a:srgb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a:solidFill>
                    <a:schemeClr val="bg1"/>
                  </a:solidFill>
                </a:rPr>
                <a:t>CG Run 1</a:t>
              </a:r>
            </a:p>
          </p:txBody>
        </p:sp>
        <p:sp>
          <p:nvSpPr>
            <p:cNvPr id="16" name="Rectangle 15">
              <a:extLst>
                <a:ext uri="{FF2B5EF4-FFF2-40B4-BE49-F238E27FC236}">
                  <a16:creationId xmlns:a16="http://schemas.microsoft.com/office/drawing/2014/main" id="{AB6275CD-3500-3A40-BE56-1420BCB64C95}"/>
                </a:ext>
              </a:extLst>
            </p:cNvPr>
            <p:cNvSpPr/>
            <p:nvPr/>
          </p:nvSpPr>
          <p:spPr bwMode="auto">
            <a:xfrm>
              <a:off x="-3932" y="3242062"/>
              <a:ext cx="2956383" cy="1005840"/>
            </a:xfrm>
            <a:prstGeom prst="rect">
              <a:avLst/>
            </a:prstGeom>
            <a:solidFill>
              <a:srgbClr val="00B050">
                <a:alpha val="78000"/>
              </a:srgb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a:solidFill>
                    <a:schemeClr val="bg1"/>
                  </a:solidFill>
                </a:rPr>
                <a:t>CG Run 2</a:t>
              </a:r>
            </a:p>
          </p:txBody>
        </p:sp>
        <p:pic>
          <p:nvPicPr>
            <p:cNvPr id="17" name="Picture 16">
              <a:extLst>
                <a:ext uri="{FF2B5EF4-FFF2-40B4-BE49-F238E27FC236}">
                  <a16:creationId xmlns:a16="http://schemas.microsoft.com/office/drawing/2014/main" id="{521EBD34-2675-4248-A764-ED3B66BB8869}"/>
                </a:ext>
              </a:extLst>
            </p:cNvPr>
            <p:cNvPicPr>
              <a:picLocks noChangeAspect="1"/>
            </p:cNvPicPr>
            <p:nvPr/>
          </p:nvPicPr>
          <p:blipFill rotWithShape="1">
            <a:blip r:embed="rId4"/>
            <a:srcRect l="7227" t="25869" r="10865" b="24170"/>
            <a:stretch/>
          </p:blipFill>
          <p:spPr>
            <a:xfrm>
              <a:off x="10146743" y="2263817"/>
              <a:ext cx="2078082" cy="950651"/>
            </a:xfrm>
            <a:prstGeom prst="rect">
              <a:avLst/>
            </a:prstGeom>
          </p:spPr>
        </p:pic>
        <p:pic>
          <p:nvPicPr>
            <p:cNvPr id="18" name="Picture 17">
              <a:extLst>
                <a:ext uri="{FF2B5EF4-FFF2-40B4-BE49-F238E27FC236}">
                  <a16:creationId xmlns:a16="http://schemas.microsoft.com/office/drawing/2014/main" id="{AE5CE3BC-010E-A247-9C6C-BD7D41E94C12}"/>
                </a:ext>
              </a:extLst>
            </p:cNvPr>
            <p:cNvPicPr>
              <a:picLocks noChangeAspect="1"/>
            </p:cNvPicPr>
            <p:nvPr/>
          </p:nvPicPr>
          <p:blipFill rotWithShape="1">
            <a:blip r:embed="rId4"/>
            <a:srcRect l="7227" t="25869" r="10865" b="24170"/>
            <a:stretch/>
          </p:blipFill>
          <p:spPr>
            <a:xfrm>
              <a:off x="10146743" y="3301657"/>
              <a:ext cx="2078082" cy="950651"/>
            </a:xfrm>
            <a:prstGeom prst="rect">
              <a:avLst/>
            </a:prstGeom>
          </p:spPr>
        </p:pic>
        <p:sp>
          <p:nvSpPr>
            <p:cNvPr id="19" name="Rectangle 18">
              <a:extLst>
                <a:ext uri="{FF2B5EF4-FFF2-40B4-BE49-F238E27FC236}">
                  <a16:creationId xmlns:a16="http://schemas.microsoft.com/office/drawing/2014/main" id="{71109FFD-DA39-F445-BFFF-565545E365B7}"/>
                </a:ext>
              </a:extLst>
            </p:cNvPr>
            <p:cNvSpPr/>
            <p:nvPr/>
          </p:nvSpPr>
          <p:spPr bwMode="auto">
            <a:xfrm>
              <a:off x="9332122" y="2236222"/>
              <a:ext cx="2859877" cy="1005840"/>
            </a:xfrm>
            <a:prstGeom prst="rect">
              <a:avLst/>
            </a:prstGeom>
            <a:solidFill>
              <a:srgbClr val="00B050">
                <a:alpha val="78000"/>
              </a:srgb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a:solidFill>
                    <a:schemeClr val="bg1"/>
                  </a:solidFill>
                </a:rPr>
                <a:t>CG Run 3</a:t>
              </a:r>
            </a:p>
          </p:txBody>
        </p:sp>
        <p:sp>
          <p:nvSpPr>
            <p:cNvPr id="20" name="Rectangle 19">
              <a:extLst>
                <a:ext uri="{FF2B5EF4-FFF2-40B4-BE49-F238E27FC236}">
                  <a16:creationId xmlns:a16="http://schemas.microsoft.com/office/drawing/2014/main" id="{4E5F93B8-D966-DC47-8CC0-93F50C805EF0}"/>
                </a:ext>
              </a:extLst>
            </p:cNvPr>
            <p:cNvSpPr/>
            <p:nvPr/>
          </p:nvSpPr>
          <p:spPr bwMode="auto">
            <a:xfrm>
              <a:off x="9332122" y="3232636"/>
              <a:ext cx="2859878" cy="1005840"/>
            </a:xfrm>
            <a:prstGeom prst="rect">
              <a:avLst/>
            </a:prstGeom>
            <a:solidFill>
              <a:srgbClr val="00B050">
                <a:alpha val="78000"/>
              </a:srgb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a:solidFill>
                    <a:schemeClr val="bg1"/>
                  </a:solidFill>
                </a:rPr>
                <a:t>CG Run 4</a:t>
              </a:r>
            </a:p>
          </p:txBody>
        </p:sp>
        <p:sp>
          <p:nvSpPr>
            <p:cNvPr id="21" name="Rectangle 20">
              <a:extLst>
                <a:ext uri="{FF2B5EF4-FFF2-40B4-BE49-F238E27FC236}">
                  <a16:creationId xmlns:a16="http://schemas.microsoft.com/office/drawing/2014/main" id="{3FEFDEB6-0F8E-6C44-8CA9-AD2A6C2D5B8A}"/>
                </a:ext>
              </a:extLst>
            </p:cNvPr>
            <p:cNvSpPr/>
            <p:nvPr/>
          </p:nvSpPr>
          <p:spPr bwMode="auto">
            <a:xfrm rot="5400000">
              <a:off x="2334109" y="2886851"/>
              <a:ext cx="1981111" cy="722141"/>
            </a:xfrm>
            <a:prstGeom prst="rect">
              <a:avLst/>
            </a:prstGeom>
            <a:solidFill>
              <a:schemeClr val="accent6">
                <a:lumMod val="75000"/>
                <a:alpha val="88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a:solidFill>
                    <a:schemeClr val="bg1"/>
                  </a:solidFill>
                </a:rPr>
                <a:t>In-Situ 1</a:t>
              </a:r>
            </a:p>
          </p:txBody>
        </p:sp>
        <p:sp>
          <p:nvSpPr>
            <p:cNvPr id="22" name="Rectangle 21">
              <a:extLst>
                <a:ext uri="{FF2B5EF4-FFF2-40B4-BE49-F238E27FC236}">
                  <a16:creationId xmlns:a16="http://schemas.microsoft.com/office/drawing/2014/main" id="{6A9AB0C8-7167-5044-9059-5602A71E65A8}"/>
                </a:ext>
              </a:extLst>
            </p:cNvPr>
            <p:cNvSpPr/>
            <p:nvPr/>
          </p:nvSpPr>
          <p:spPr bwMode="auto">
            <a:xfrm>
              <a:off x="2186489" y="4468492"/>
              <a:ext cx="1499248" cy="1005840"/>
            </a:xfrm>
            <a:prstGeom prst="rect">
              <a:avLst/>
            </a:prstGeom>
            <a:solidFill>
              <a:schemeClr val="accent6">
                <a:lumMod val="75000"/>
                <a:alpha val="88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a:solidFill>
                    <a:schemeClr val="bg1"/>
                  </a:solidFill>
                </a:rPr>
                <a:t>In-Situ 2</a:t>
              </a:r>
            </a:p>
          </p:txBody>
        </p:sp>
        <p:sp>
          <p:nvSpPr>
            <p:cNvPr id="23" name="Rectangle 22">
              <a:extLst>
                <a:ext uri="{FF2B5EF4-FFF2-40B4-BE49-F238E27FC236}">
                  <a16:creationId xmlns:a16="http://schemas.microsoft.com/office/drawing/2014/main" id="{B91A2CC7-8984-A74D-A789-3877ED6FDCB0}"/>
                </a:ext>
              </a:extLst>
            </p:cNvPr>
            <p:cNvSpPr/>
            <p:nvPr/>
          </p:nvSpPr>
          <p:spPr bwMode="auto">
            <a:xfrm>
              <a:off x="8582498" y="4468492"/>
              <a:ext cx="1499248" cy="1005840"/>
            </a:xfrm>
            <a:prstGeom prst="rect">
              <a:avLst/>
            </a:prstGeom>
            <a:solidFill>
              <a:schemeClr val="accent6">
                <a:lumMod val="75000"/>
                <a:alpha val="88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a:solidFill>
                    <a:schemeClr val="bg1"/>
                  </a:solidFill>
                </a:rPr>
                <a:t>In-Situ 4</a:t>
              </a:r>
            </a:p>
          </p:txBody>
        </p:sp>
        <p:sp>
          <p:nvSpPr>
            <p:cNvPr id="24" name="Rectangle 23">
              <a:extLst>
                <a:ext uri="{FF2B5EF4-FFF2-40B4-BE49-F238E27FC236}">
                  <a16:creationId xmlns:a16="http://schemas.microsoft.com/office/drawing/2014/main" id="{AA4416A6-DB2A-EC43-97D5-C2C9BB58E54A}"/>
                </a:ext>
              </a:extLst>
            </p:cNvPr>
            <p:cNvSpPr/>
            <p:nvPr/>
          </p:nvSpPr>
          <p:spPr bwMode="auto">
            <a:xfrm rot="16200000">
              <a:off x="7953013" y="2880991"/>
              <a:ext cx="1981111" cy="722141"/>
            </a:xfrm>
            <a:prstGeom prst="rect">
              <a:avLst/>
            </a:prstGeom>
            <a:solidFill>
              <a:schemeClr val="accent6">
                <a:lumMod val="75000"/>
                <a:alpha val="88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a:solidFill>
                    <a:schemeClr val="bg1"/>
                  </a:solidFill>
                </a:rPr>
                <a:t>In-Situ 3</a:t>
              </a:r>
            </a:p>
          </p:txBody>
        </p:sp>
      </p:grpSp>
      <p:pic>
        <p:nvPicPr>
          <p:cNvPr id="26" name="Picture 25">
            <a:extLst>
              <a:ext uri="{FF2B5EF4-FFF2-40B4-BE49-F238E27FC236}">
                <a16:creationId xmlns:a16="http://schemas.microsoft.com/office/drawing/2014/main" id="{1C00B52F-E9C6-F342-9BDD-F03FE8B72B3B}"/>
              </a:ext>
            </a:extLst>
          </p:cNvPr>
          <p:cNvPicPr>
            <a:picLocks noChangeAspect="1"/>
          </p:cNvPicPr>
          <p:nvPr/>
        </p:nvPicPr>
        <p:blipFill>
          <a:blip r:embed="rId5"/>
          <a:stretch>
            <a:fillRect/>
          </a:stretch>
        </p:blipFill>
        <p:spPr>
          <a:xfrm>
            <a:off x="4693227" y="1320958"/>
            <a:ext cx="3916891" cy="2264634"/>
          </a:xfrm>
          <a:prstGeom prst="rect">
            <a:avLst/>
          </a:prstGeom>
        </p:spPr>
      </p:pic>
      <p:pic>
        <p:nvPicPr>
          <p:cNvPr id="25" name="Content Placeholder 4">
            <a:extLst>
              <a:ext uri="{FF2B5EF4-FFF2-40B4-BE49-F238E27FC236}">
                <a16:creationId xmlns:a16="http://schemas.microsoft.com/office/drawing/2014/main" id="{4D641306-2D93-A14D-BD20-2E4AD561EA96}"/>
              </a:ext>
            </a:extLst>
          </p:cNvPr>
          <p:cNvPicPr>
            <a:picLocks noChangeAspect="1"/>
          </p:cNvPicPr>
          <p:nvPr/>
        </p:nvPicPr>
        <p:blipFill rotWithShape="1">
          <a:blip r:embed="rId6"/>
          <a:srcRect t="14455"/>
          <a:stretch/>
        </p:blipFill>
        <p:spPr>
          <a:xfrm>
            <a:off x="14444" y="1308950"/>
            <a:ext cx="4640660" cy="2233031"/>
          </a:xfrm>
          <a:prstGeom prst="rect">
            <a:avLst/>
          </a:prstGeom>
        </p:spPr>
      </p:pic>
    </p:spTree>
    <p:extLst>
      <p:ext uri="{BB962C8B-B14F-4D97-AF65-F5344CB8AC3E}">
        <p14:creationId xmlns:p14="http://schemas.microsoft.com/office/powerpoint/2010/main" val="2140466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569E15FE-8F66-F440-8E06-77886E200D7C}"/>
              </a:ext>
            </a:extLst>
          </p:cNvPr>
          <p:cNvSpPr txBox="1">
            <a:spLocks/>
          </p:cNvSpPr>
          <p:nvPr/>
        </p:nvSpPr>
        <p:spPr>
          <a:xfrm>
            <a:off x="609600" y="1441525"/>
            <a:ext cx="10972800" cy="4774080"/>
          </a:xfrm>
          <a:prstGeom prst="rect">
            <a:avLst/>
          </a:prstGeom>
        </p:spPr>
        <p:txBody>
          <a:bodyP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a:t>Flux has expanded its resource management and scheduling feature set</a:t>
            </a:r>
          </a:p>
          <a:p>
            <a:pPr lvl="1" defTabSz="914400"/>
            <a:r>
              <a:rPr lang="en-US" sz="1800"/>
              <a:t>New remote execution service</a:t>
            </a:r>
          </a:p>
          <a:p>
            <a:pPr lvl="1" defTabSz="914400"/>
            <a:r>
              <a:rPr lang="en-US" sz="1800"/>
              <a:t>Fluxion, a graph-based scheduler</a:t>
            </a:r>
          </a:p>
          <a:p>
            <a:pPr lvl="1" defTabSz="914400"/>
            <a:r>
              <a:rPr lang="en-US" sz="1800"/>
              <a:t>Python APIs and our command line interface set</a:t>
            </a:r>
          </a:p>
          <a:p>
            <a:pPr defTabSz="914400"/>
            <a:r>
              <a:rPr lang="en-US" sz="2000"/>
              <a:t>The </a:t>
            </a:r>
            <a:r>
              <a:rPr lang="en-US" sz="2000" err="1"/>
              <a:t>MuMMI</a:t>
            </a:r>
            <a:r>
              <a:rPr lang="en-US" sz="2000"/>
              <a:t> team was one of our co-design partners</a:t>
            </a:r>
          </a:p>
          <a:p>
            <a:pPr lvl="1" defTabSz="914400"/>
            <a:r>
              <a:rPr lang="en-US" sz="1800"/>
              <a:t>Get and incorporate the feedback on our new functionalities and APIs set</a:t>
            </a:r>
          </a:p>
          <a:p>
            <a:pPr lvl="1" defTabSz="914400"/>
            <a:r>
              <a:rPr lang="en-US" sz="1800"/>
              <a:t>Much of this churn has been hidden under Maestro</a:t>
            </a:r>
          </a:p>
          <a:p>
            <a:pPr defTabSz="914400"/>
            <a:r>
              <a:rPr lang="en-US" sz="2000"/>
              <a:t>Maestro continuously updated its Flux Adapter</a:t>
            </a:r>
          </a:p>
          <a:p>
            <a:pPr lvl="1" defTabSz="914400"/>
            <a:r>
              <a:rPr lang="en-US" sz="1800">
                <a:hlinkClick r:id="rId2"/>
              </a:rPr>
              <a:t>https://github.com/LLNL/maestrowf/releases/tag/v1.1.7</a:t>
            </a:r>
            <a:endParaRPr lang="en-US" sz="1800"/>
          </a:p>
          <a:p>
            <a:pPr lvl="1" defTabSz="914400"/>
            <a:r>
              <a:rPr lang="en-US" sz="1800">
                <a:hlinkClick r:id="rId3"/>
              </a:rPr>
              <a:t>https://github.com/LLNL/maestrowf/releases/tag/v1.1.6</a:t>
            </a:r>
            <a:r>
              <a:rPr lang="en-US" sz="1800"/>
              <a:t> </a:t>
            </a:r>
          </a:p>
          <a:p>
            <a:pPr defTabSz="914400"/>
            <a:r>
              <a:rPr lang="en-US" sz="2000"/>
              <a:t>Major challenges arose when </a:t>
            </a:r>
            <a:r>
              <a:rPr lang="en-US" sz="2000" err="1"/>
              <a:t>MuMMI</a:t>
            </a:r>
            <a:r>
              <a:rPr lang="en-US" sz="2000"/>
              <a:t> was ported </a:t>
            </a:r>
            <a:r>
              <a:rPr lang="en-US" sz="1800"/>
              <a:t>ORNL Summit</a:t>
            </a:r>
          </a:p>
          <a:p>
            <a:pPr lvl="1" defTabSz="914400"/>
            <a:r>
              <a:rPr lang="en-US" sz="1800"/>
              <a:t>Their local computing environment is significantly different!</a:t>
            </a:r>
          </a:p>
          <a:p>
            <a:pPr lvl="1" defTabSz="914400"/>
            <a:r>
              <a:rPr lang="en-US" sz="1800"/>
              <a:t>Worked with OCLF support staff to test and install Flux</a:t>
            </a:r>
          </a:p>
          <a:p>
            <a:pPr lvl="1" defTabSz="914400"/>
            <a:r>
              <a:rPr lang="en-US"/>
              <a:t>Updated our documentation (</a:t>
            </a:r>
            <a:r>
              <a:rPr lang="en-US">
                <a:hlinkClick r:id="rId4"/>
              </a:rPr>
              <a:t>https://flux-framework.readthedocs.io/en/latest/coral.html</a:t>
            </a:r>
            <a:r>
              <a:rPr lang="en-US"/>
              <a:t>)</a:t>
            </a:r>
            <a:endParaRPr lang="en-US" sz="1800"/>
          </a:p>
        </p:txBody>
      </p:sp>
      <p:pic>
        <p:nvPicPr>
          <p:cNvPr id="3" name="Picture 2">
            <a:extLst>
              <a:ext uri="{FF2B5EF4-FFF2-40B4-BE49-F238E27FC236}">
                <a16:creationId xmlns:a16="http://schemas.microsoft.com/office/drawing/2014/main" id="{0E532F5D-146C-734B-8932-D3F20E7999E6}"/>
              </a:ext>
            </a:extLst>
          </p:cNvPr>
          <p:cNvPicPr>
            <a:picLocks noChangeAspect="1"/>
          </p:cNvPicPr>
          <p:nvPr/>
        </p:nvPicPr>
        <p:blipFill>
          <a:blip r:embed="rId5"/>
          <a:stretch>
            <a:fillRect/>
          </a:stretch>
        </p:blipFill>
        <p:spPr>
          <a:xfrm>
            <a:off x="8371164" y="2423161"/>
            <a:ext cx="3587221" cy="2044330"/>
          </a:xfrm>
          <a:prstGeom prst="rect">
            <a:avLst/>
          </a:prstGeom>
        </p:spPr>
      </p:pic>
      <p:sp>
        <p:nvSpPr>
          <p:cNvPr id="6" name="Rectangle 5">
            <a:extLst>
              <a:ext uri="{FF2B5EF4-FFF2-40B4-BE49-F238E27FC236}">
                <a16:creationId xmlns:a16="http://schemas.microsoft.com/office/drawing/2014/main" id="{3661EE5D-A72C-AB45-831B-D4E5D0C2FB45}"/>
              </a:ext>
            </a:extLst>
          </p:cNvPr>
          <p:cNvSpPr/>
          <p:nvPr/>
        </p:nvSpPr>
        <p:spPr>
          <a:xfrm>
            <a:off x="8380087" y="4467491"/>
            <a:ext cx="3390306" cy="584775"/>
          </a:xfrm>
          <a:prstGeom prst="rect">
            <a:avLst/>
          </a:prstGeom>
        </p:spPr>
        <p:txBody>
          <a:bodyPr wrap="square">
            <a:spAutoFit/>
          </a:bodyPr>
          <a:lstStyle/>
          <a:p>
            <a:pPr algn="ctr"/>
            <a:r>
              <a:rPr lang="en-US" sz="1600">
                <a:latin typeface="Arial" panose="020B0604020202020204" pitchFamily="34" charset="0"/>
                <a:cs typeface="Arial" panose="020B0604020202020204" pitchFamily="34" charset="0"/>
              </a:rPr>
              <a:t>The </a:t>
            </a:r>
            <a:r>
              <a:rPr lang="en-US" sz="1600" err="1">
                <a:latin typeface="Arial" panose="020B0604020202020204" pitchFamily="34" charset="0"/>
                <a:cs typeface="Arial" panose="020B0604020202020204" pitchFamily="34" charset="0"/>
              </a:rPr>
              <a:t>MuMMI</a:t>
            </a:r>
            <a:r>
              <a:rPr lang="en-US" sz="1600">
                <a:latin typeface="Arial" panose="020B0604020202020204" pitchFamily="34" charset="0"/>
                <a:cs typeface="Arial" panose="020B0604020202020204" pitchFamily="34" charset="0"/>
              </a:rPr>
              <a:t> work won the SC19 best paper award!</a:t>
            </a:r>
          </a:p>
        </p:txBody>
      </p:sp>
      <p:sp>
        <p:nvSpPr>
          <p:cNvPr id="9" name="Title 12">
            <a:extLst>
              <a:ext uri="{FF2B5EF4-FFF2-40B4-BE49-F238E27FC236}">
                <a16:creationId xmlns:a16="http://schemas.microsoft.com/office/drawing/2014/main" id="{1F3EE94D-3B8B-9E4C-933D-BD4B0A595AB3}"/>
              </a:ext>
            </a:extLst>
          </p:cNvPr>
          <p:cNvSpPr>
            <a:spLocks noGrp="1"/>
          </p:cNvSpPr>
          <p:nvPr>
            <p:ph type="title"/>
          </p:nvPr>
        </p:nvSpPr>
        <p:spPr>
          <a:xfrm>
            <a:off x="609600" y="220136"/>
            <a:ext cx="10972800" cy="1005840"/>
          </a:xfrm>
        </p:spPr>
        <p:txBody>
          <a:bodyPr/>
          <a:lstStyle/>
          <a:p>
            <a:r>
              <a:rPr lang="en-US" err="1">
                <a:latin typeface="Avenir" panose="02000503020000020003" pitchFamily="2" charset="0"/>
              </a:rPr>
              <a:t>MuMMI</a:t>
            </a:r>
            <a:r>
              <a:rPr lang="en-US">
                <a:latin typeface="Avenir" panose="02000503020000020003" pitchFamily="2" charset="0"/>
              </a:rPr>
              <a:t> has continuously adopted new features of Flux</a:t>
            </a:r>
          </a:p>
        </p:txBody>
      </p:sp>
    </p:spTree>
    <p:extLst>
      <p:ext uri="{BB962C8B-B14F-4D97-AF65-F5344CB8AC3E}">
        <p14:creationId xmlns:p14="http://schemas.microsoft.com/office/powerpoint/2010/main" val="2718408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41525"/>
            <a:ext cx="10972800" cy="4766770"/>
          </a:xfrm>
        </p:spPr>
        <p:txBody>
          <a:bodyPr>
            <a:normAutofit/>
          </a:bodyPr>
          <a:lstStyle/>
          <a:p>
            <a:r>
              <a:rPr lang="en-US" sz="2000"/>
              <a:t>Using scientist’s batch script to seed a large ensemble would be ideal, but… </a:t>
            </a:r>
          </a:p>
          <a:p>
            <a:pPr lvl="1"/>
            <a:r>
              <a:rPr lang="en-US" sz="1800"/>
              <a:t>Impose limits on the number of concurrently running job</a:t>
            </a:r>
          </a:p>
          <a:p>
            <a:pPr lvl="1"/>
            <a:r>
              <a:rPr lang="en-US" sz="1800"/>
              <a:t>Getting a resource allocation consisting of N nodes is often much quicker than getting N resource allocations</a:t>
            </a:r>
          </a:p>
          <a:p>
            <a:r>
              <a:rPr lang="en-US" sz="2000"/>
              <a:t>Tools like </a:t>
            </a:r>
            <a:r>
              <a:rPr lang="en-US" sz="2000" err="1"/>
              <a:t>UQPipeline</a:t>
            </a:r>
            <a:r>
              <a:rPr lang="en-US" sz="2000"/>
              <a:t> (UQP) can provide requisite throughput, but…</a:t>
            </a:r>
          </a:p>
          <a:p>
            <a:pPr lvl="1"/>
            <a:r>
              <a:rPr lang="en-US" sz="1800"/>
              <a:t>Arduous effort to convert their (often complex) batch scripts into the tool’s interface</a:t>
            </a:r>
          </a:p>
          <a:p>
            <a:pPr lvl="1"/>
            <a:r>
              <a:rPr lang="en-US" sz="1800"/>
              <a:t>Must do this for N times for N different tools</a:t>
            </a:r>
          </a:p>
        </p:txBody>
      </p:sp>
      <p:pic>
        <p:nvPicPr>
          <p:cNvPr id="4" name="Picture 3">
            <a:extLst>
              <a:ext uri="{FF2B5EF4-FFF2-40B4-BE49-F238E27FC236}">
                <a16:creationId xmlns:a16="http://schemas.microsoft.com/office/drawing/2014/main" id="{5AF5EAF3-6138-B947-AA10-4BF09746B731}"/>
              </a:ext>
            </a:extLst>
          </p:cNvPr>
          <p:cNvPicPr>
            <a:picLocks noChangeAspect="1"/>
          </p:cNvPicPr>
          <p:nvPr/>
        </p:nvPicPr>
        <p:blipFill>
          <a:blip r:embed="rId3"/>
          <a:stretch>
            <a:fillRect/>
          </a:stretch>
        </p:blipFill>
        <p:spPr>
          <a:xfrm>
            <a:off x="4497134" y="3792826"/>
            <a:ext cx="7505700" cy="1752600"/>
          </a:xfrm>
          <a:prstGeom prst="rect">
            <a:avLst/>
          </a:prstGeom>
        </p:spPr>
      </p:pic>
      <p:pic>
        <p:nvPicPr>
          <p:cNvPr id="5" name="Picture 4">
            <a:extLst>
              <a:ext uri="{FF2B5EF4-FFF2-40B4-BE49-F238E27FC236}">
                <a16:creationId xmlns:a16="http://schemas.microsoft.com/office/drawing/2014/main" id="{9C842991-7CCD-C04D-8450-E3C0AA966EBD}"/>
              </a:ext>
            </a:extLst>
          </p:cNvPr>
          <p:cNvPicPr>
            <a:picLocks noChangeAspect="1"/>
          </p:cNvPicPr>
          <p:nvPr/>
        </p:nvPicPr>
        <p:blipFill>
          <a:blip r:embed="rId4"/>
          <a:stretch>
            <a:fillRect/>
          </a:stretch>
        </p:blipFill>
        <p:spPr>
          <a:xfrm>
            <a:off x="477924" y="3858733"/>
            <a:ext cx="3898012" cy="1557742"/>
          </a:xfrm>
          <a:prstGeom prst="rect">
            <a:avLst/>
          </a:prstGeom>
        </p:spPr>
      </p:pic>
      <p:sp>
        <p:nvSpPr>
          <p:cNvPr id="6" name="Title 12">
            <a:extLst>
              <a:ext uri="{FF2B5EF4-FFF2-40B4-BE49-F238E27FC236}">
                <a16:creationId xmlns:a16="http://schemas.microsoft.com/office/drawing/2014/main" id="{421779A1-9BB9-204A-BB2E-ABB79E616422}"/>
              </a:ext>
            </a:extLst>
          </p:cNvPr>
          <p:cNvSpPr>
            <a:spLocks noGrp="1"/>
          </p:cNvSpPr>
          <p:nvPr>
            <p:ph type="title"/>
          </p:nvPr>
        </p:nvSpPr>
        <p:spPr>
          <a:xfrm>
            <a:off x="609600" y="220136"/>
            <a:ext cx="10972800" cy="1005840"/>
          </a:xfrm>
        </p:spPr>
        <p:txBody>
          <a:bodyPr/>
          <a:lstStyle/>
          <a:p>
            <a:r>
              <a:rPr lang="en-US" err="1">
                <a:latin typeface="Avenir" panose="02000503020000020003" pitchFamily="2" charset="0"/>
              </a:rPr>
              <a:t>UQPipeline</a:t>
            </a:r>
            <a:r>
              <a:rPr lang="en-US">
                <a:latin typeface="Avenir" panose="02000503020000020003" pitchFamily="2" charset="0"/>
              </a:rPr>
              <a:t>: Seeding an ensemble study has faced </a:t>
            </a:r>
            <a:br>
              <a:rPr lang="en-US">
                <a:latin typeface="Avenir" panose="02000503020000020003" pitchFamily="2" charset="0"/>
              </a:rPr>
            </a:br>
            <a:r>
              <a:rPr lang="en-US">
                <a:latin typeface="Avenir" panose="02000503020000020003" pitchFamily="2" charset="0"/>
              </a:rPr>
              <a:t>well-known problems with no easy solution</a:t>
            </a:r>
          </a:p>
        </p:txBody>
      </p:sp>
      <p:sp>
        <p:nvSpPr>
          <p:cNvPr id="7" name="Rectangle 7">
            <a:extLst>
              <a:ext uri="{FF2B5EF4-FFF2-40B4-BE49-F238E27FC236}">
                <a16:creationId xmlns:a16="http://schemas.microsoft.com/office/drawing/2014/main" id="{506BB8B3-B026-D74D-99A2-B8F3A7547429}"/>
              </a:ext>
            </a:extLst>
          </p:cNvPr>
          <p:cNvSpPr>
            <a:spLocks noChangeArrowheads="1"/>
          </p:cNvSpPr>
          <p:nvPr/>
        </p:nvSpPr>
        <p:spPr bwMode="auto">
          <a:xfrm>
            <a:off x="0" y="5706851"/>
            <a:ext cx="12192000" cy="646331"/>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a:solidFill>
                  <a:schemeClr val="bg1"/>
                </a:solidFill>
                <a:latin typeface="Calibri" panose="020F0502020204030204" pitchFamily="34" charset="0"/>
                <a:cs typeface="Calibri" panose="020F0502020204030204" pitchFamily="34" charset="0"/>
              </a:rPr>
              <a:t>James Corbett from the Themis team will discuss</a:t>
            </a:r>
          </a:p>
          <a:p>
            <a:pPr algn="ctr" eaLnBrk="0" hangingPunct="0"/>
            <a:r>
              <a:rPr lang="en-US">
                <a:solidFill>
                  <a:schemeClr val="bg1"/>
                </a:solidFill>
                <a:latin typeface="Calibri" panose="020F0502020204030204" pitchFamily="34" charset="0"/>
                <a:cs typeface="Calibri" panose="020F0502020204030204" pitchFamily="34" charset="0"/>
              </a:rPr>
              <a:t> our scheduling-unification approach and lessons-learned at 1:30PM</a:t>
            </a:r>
          </a:p>
        </p:txBody>
      </p:sp>
    </p:spTree>
    <p:extLst>
      <p:ext uri="{BB962C8B-B14F-4D97-AF65-F5344CB8AC3E}">
        <p14:creationId xmlns:p14="http://schemas.microsoft.com/office/powerpoint/2010/main" val="1349300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atin typeface="Avenir" panose="02000503020000020003" pitchFamily="2" charset="0"/>
              </a:rPr>
              <a:t>Flux underpins new AI methods to combine simulations with experiments.</a:t>
            </a:r>
            <a:endParaRPr lang="en-US" sz="3000">
              <a:latin typeface="Avenir" panose="02000503020000020003" pitchFamily="2" charset="0"/>
            </a:endParaRPr>
          </a:p>
        </p:txBody>
      </p:sp>
      <p:sp>
        <p:nvSpPr>
          <p:cNvPr id="3" name="Rounded Rectangle 2">
            <a:extLst>
              <a:ext uri="{FF2B5EF4-FFF2-40B4-BE49-F238E27FC236}">
                <a16:creationId xmlns:a16="http://schemas.microsoft.com/office/drawing/2014/main" id="{782270A0-F8CB-DB4C-A6C6-83B674A3B9D5}"/>
              </a:ext>
            </a:extLst>
          </p:cNvPr>
          <p:cNvSpPr/>
          <p:nvPr/>
        </p:nvSpPr>
        <p:spPr bwMode="auto">
          <a:xfrm>
            <a:off x="91525" y="1342149"/>
            <a:ext cx="7042805" cy="4040072"/>
          </a:xfrm>
          <a:prstGeom prst="roundRect">
            <a:avLst/>
          </a:prstGeom>
          <a:solidFill>
            <a:schemeClr val="accent3">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p:nvGrpSpPr>
          <p:cNvPr id="70" name="Group 69">
            <a:extLst>
              <a:ext uri="{FF2B5EF4-FFF2-40B4-BE49-F238E27FC236}">
                <a16:creationId xmlns:a16="http://schemas.microsoft.com/office/drawing/2014/main" id="{7BCC794B-934D-534E-9348-7570E5453905}"/>
              </a:ext>
            </a:extLst>
          </p:cNvPr>
          <p:cNvGrpSpPr/>
          <p:nvPr/>
        </p:nvGrpSpPr>
        <p:grpSpPr>
          <a:xfrm>
            <a:off x="-197064" y="1475779"/>
            <a:ext cx="7150520" cy="3699122"/>
            <a:chOff x="4717941" y="1398186"/>
            <a:chExt cx="7095078" cy="2681131"/>
          </a:xfrm>
        </p:grpSpPr>
        <p:sp>
          <p:nvSpPr>
            <p:cNvPr id="71" name="Rectangle 70">
              <a:extLst>
                <a:ext uri="{FF2B5EF4-FFF2-40B4-BE49-F238E27FC236}">
                  <a16:creationId xmlns:a16="http://schemas.microsoft.com/office/drawing/2014/main" id="{25D11B5E-3EAF-1F4B-A8D7-3BE24D470EF3}"/>
                </a:ext>
              </a:extLst>
            </p:cNvPr>
            <p:cNvSpPr/>
            <p:nvPr/>
          </p:nvSpPr>
          <p:spPr bwMode="auto">
            <a:xfrm>
              <a:off x="5083384" y="1590763"/>
              <a:ext cx="2325881"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2" name="TextBox 71">
              <a:extLst>
                <a:ext uri="{FF2B5EF4-FFF2-40B4-BE49-F238E27FC236}">
                  <a16:creationId xmlns:a16="http://schemas.microsoft.com/office/drawing/2014/main" id="{62FDEBA2-770B-764B-BEC7-20991A4B43A0}"/>
                </a:ext>
              </a:extLst>
            </p:cNvPr>
            <p:cNvSpPr txBox="1"/>
            <p:nvPr/>
          </p:nvSpPr>
          <p:spPr>
            <a:xfrm>
              <a:off x="4717941" y="1600529"/>
              <a:ext cx="3058668" cy="507831"/>
            </a:xfrm>
            <a:prstGeom prst="rect">
              <a:avLst/>
            </a:prstGeom>
            <a:noFill/>
          </p:spPr>
          <p:txBody>
            <a:bodyPr wrap="square" rtlCol="0">
              <a:spAutoFit/>
            </a:bodyPr>
            <a:lstStyle/>
            <a:p>
              <a:pPr algn="ctr"/>
              <a:r>
                <a:rPr lang="en-US" sz="1350" b="1" dirty="0"/>
                <a:t>Traditional pillar </a:t>
              </a:r>
            </a:p>
            <a:p>
              <a:pPr algn="ctr"/>
              <a:r>
                <a:rPr lang="en-US" sz="1350" dirty="0"/>
                <a:t>high-performance computing</a:t>
              </a:r>
            </a:p>
          </p:txBody>
        </p:sp>
        <p:sp>
          <p:nvSpPr>
            <p:cNvPr id="73" name="Rectangle 72">
              <a:extLst>
                <a:ext uri="{FF2B5EF4-FFF2-40B4-BE49-F238E27FC236}">
                  <a16:creationId xmlns:a16="http://schemas.microsoft.com/office/drawing/2014/main" id="{69A03A46-B21F-1D48-81AF-8AE0DB5E75AF}"/>
                </a:ext>
              </a:extLst>
            </p:cNvPr>
            <p:cNvSpPr/>
            <p:nvPr/>
          </p:nvSpPr>
          <p:spPr bwMode="auto">
            <a:xfrm>
              <a:off x="9836598" y="1590763"/>
              <a:ext cx="1976421"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4" name="Rectangle 73">
              <a:extLst>
                <a:ext uri="{FF2B5EF4-FFF2-40B4-BE49-F238E27FC236}">
                  <a16:creationId xmlns:a16="http://schemas.microsoft.com/office/drawing/2014/main" id="{0C929244-A1D3-C341-9415-350C42CC4542}"/>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5" name="TextBox 74">
              <a:extLst>
                <a:ext uri="{FF2B5EF4-FFF2-40B4-BE49-F238E27FC236}">
                  <a16:creationId xmlns:a16="http://schemas.microsoft.com/office/drawing/2014/main" id="{A18F6520-7985-5449-BE09-F205568A22CF}"/>
                </a:ext>
              </a:extLst>
            </p:cNvPr>
            <p:cNvSpPr txBox="1"/>
            <p:nvPr/>
          </p:nvSpPr>
          <p:spPr>
            <a:xfrm>
              <a:off x="7459684" y="1398186"/>
              <a:ext cx="2291190" cy="715581"/>
            </a:xfrm>
            <a:prstGeom prst="rect">
              <a:avLst/>
            </a:prstGeom>
            <a:noFill/>
          </p:spPr>
          <p:txBody>
            <a:bodyPr wrap="square" rtlCol="0">
              <a:spAutoFit/>
            </a:bodyPr>
            <a:lstStyle/>
            <a:p>
              <a:pPr algn="ctr"/>
              <a:r>
                <a:rPr lang="en-US" sz="1350" b="1" u="sng" dirty="0"/>
                <a:t>New pillar</a:t>
              </a:r>
            </a:p>
            <a:p>
              <a:pPr algn="ctr"/>
              <a:r>
                <a:rPr lang="en-US" sz="1350" dirty="0"/>
                <a:t>Machine learning to compare</a:t>
              </a:r>
            </a:p>
            <a:p>
              <a:pPr algn="ctr"/>
              <a:r>
                <a:rPr lang="en-US" sz="1350" dirty="0"/>
                <a:t> simulation and experiment</a:t>
              </a:r>
            </a:p>
          </p:txBody>
        </p:sp>
        <p:pic>
          <p:nvPicPr>
            <p:cNvPr id="76" name="BTimage">
              <a:extLst>
                <a:ext uri="{FF2B5EF4-FFF2-40B4-BE49-F238E27FC236}">
                  <a16:creationId xmlns:a16="http://schemas.microsoft.com/office/drawing/2014/main" id="{D8A6998A-63CE-AD4A-AFEE-2FB643B7B4F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rot="5400000">
              <a:off x="9967237" y="1952947"/>
              <a:ext cx="1685555" cy="1692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pic>
          <p:nvPicPr>
            <p:cNvPr id="77" name="Picture 76">
              <a:extLst>
                <a:ext uri="{FF2B5EF4-FFF2-40B4-BE49-F238E27FC236}">
                  <a16:creationId xmlns:a16="http://schemas.microsoft.com/office/drawing/2014/main" id="{1AF68589-F3D0-4144-8A0E-DF1B4F4E1970}"/>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228191" y="2111642"/>
              <a:ext cx="2005698" cy="1706067"/>
            </a:xfrm>
            <a:prstGeom prst="rect">
              <a:avLst/>
            </a:prstGeom>
          </p:spPr>
        </p:pic>
        <p:sp>
          <p:nvSpPr>
            <p:cNvPr id="80" name="TextBox 79">
              <a:extLst>
                <a:ext uri="{FF2B5EF4-FFF2-40B4-BE49-F238E27FC236}">
                  <a16:creationId xmlns:a16="http://schemas.microsoft.com/office/drawing/2014/main" id="{E10D4200-62D6-BF4B-9711-520BEB942F76}"/>
                </a:ext>
              </a:extLst>
            </p:cNvPr>
            <p:cNvSpPr txBox="1"/>
            <p:nvPr/>
          </p:nvSpPr>
          <p:spPr>
            <a:xfrm>
              <a:off x="5534956" y="3440386"/>
              <a:ext cx="1608197" cy="300082"/>
            </a:xfrm>
            <a:prstGeom prst="rect">
              <a:avLst/>
            </a:prstGeom>
            <a:noFill/>
          </p:spPr>
          <p:txBody>
            <a:bodyPr wrap="none" rtlCol="0">
              <a:spAutoFit/>
            </a:bodyPr>
            <a:lstStyle/>
            <a:p>
              <a:r>
                <a:rPr lang="en-US" sz="1350" dirty="0"/>
                <a:t>HYDRA simulation</a:t>
              </a:r>
            </a:p>
          </p:txBody>
        </p:sp>
        <p:sp>
          <p:nvSpPr>
            <p:cNvPr id="81" name="TextBox 80">
              <a:extLst>
                <a:ext uri="{FF2B5EF4-FFF2-40B4-BE49-F238E27FC236}">
                  <a16:creationId xmlns:a16="http://schemas.microsoft.com/office/drawing/2014/main" id="{0C94FE2A-28B9-7D4A-AB6E-C02EF03BA911}"/>
                </a:ext>
              </a:extLst>
            </p:cNvPr>
            <p:cNvSpPr txBox="1"/>
            <p:nvPr/>
          </p:nvSpPr>
          <p:spPr>
            <a:xfrm>
              <a:off x="10211472" y="3341724"/>
              <a:ext cx="1444626" cy="300082"/>
            </a:xfrm>
            <a:prstGeom prst="rect">
              <a:avLst/>
            </a:prstGeom>
            <a:noFill/>
          </p:spPr>
          <p:txBody>
            <a:bodyPr wrap="none" rtlCol="0">
              <a:spAutoFit/>
            </a:bodyPr>
            <a:lstStyle/>
            <a:p>
              <a:r>
                <a:rPr lang="en-US" sz="1350" dirty="0">
                  <a:solidFill>
                    <a:schemeClr val="bg1"/>
                  </a:solidFill>
                </a:rPr>
                <a:t>NIF X-ray image</a:t>
              </a:r>
            </a:p>
          </p:txBody>
        </p:sp>
        <p:sp>
          <p:nvSpPr>
            <p:cNvPr id="82" name="Oval 81">
              <a:extLst>
                <a:ext uri="{FF2B5EF4-FFF2-40B4-BE49-F238E27FC236}">
                  <a16:creationId xmlns:a16="http://schemas.microsoft.com/office/drawing/2014/main" id="{C03E70C8-924E-F649-BAF8-3E782A98A21D}"/>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3" name="Oval 82">
              <a:extLst>
                <a:ext uri="{FF2B5EF4-FFF2-40B4-BE49-F238E27FC236}">
                  <a16:creationId xmlns:a16="http://schemas.microsoft.com/office/drawing/2014/main" id="{F6FBE7FB-B78E-4147-B287-6F226A1251D7}"/>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4" name="Oval 83">
              <a:extLst>
                <a:ext uri="{FF2B5EF4-FFF2-40B4-BE49-F238E27FC236}">
                  <a16:creationId xmlns:a16="http://schemas.microsoft.com/office/drawing/2014/main" id="{33B6741E-DC43-494C-9411-B879A5A40325}"/>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5" name="Oval 84">
              <a:extLst>
                <a:ext uri="{FF2B5EF4-FFF2-40B4-BE49-F238E27FC236}">
                  <a16:creationId xmlns:a16="http://schemas.microsoft.com/office/drawing/2014/main" id="{27EC6D44-4FCA-344D-98B1-64DAE28442D5}"/>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6" name="Oval 85">
              <a:extLst>
                <a:ext uri="{FF2B5EF4-FFF2-40B4-BE49-F238E27FC236}">
                  <a16:creationId xmlns:a16="http://schemas.microsoft.com/office/drawing/2014/main" id="{1BCD394B-DDBB-9848-9736-37D9514589C8}"/>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7" name="Oval 86">
              <a:extLst>
                <a:ext uri="{FF2B5EF4-FFF2-40B4-BE49-F238E27FC236}">
                  <a16:creationId xmlns:a16="http://schemas.microsoft.com/office/drawing/2014/main" id="{58997AB3-F325-BC4F-81C6-562F52BA2BCF}"/>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8" name="Oval 87">
              <a:extLst>
                <a:ext uri="{FF2B5EF4-FFF2-40B4-BE49-F238E27FC236}">
                  <a16:creationId xmlns:a16="http://schemas.microsoft.com/office/drawing/2014/main" id="{99481D4A-D313-3744-9A72-6F251563F1D1}"/>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89" name="Straight Arrow Connector 88">
              <a:extLst>
                <a:ext uri="{FF2B5EF4-FFF2-40B4-BE49-F238E27FC236}">
                  <a16:creationId xmlns:a16="http://schemas.microsoft.com/office/drawing/2014/main" id="{7B2044C3-95C8-504C-BB2D-677C94D537D2}"/>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0E23594-C436-0E49-B6E3-D8E32CB452B2}"/>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72B8CB48-C8C9-7948-9281-06F0F1A6CCE5}"/>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28CBB54-8E80-564D-8306-080E58EA5146}"/>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D8639D72-B9FA-AB4E-BF18-CC9BE4C4850A}"/>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253F086-816A-EF46-B5E9-8A37F8FD948A}"/>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279B1FB6-EEE4-7842-9F73-C09BAF21B7B1}"/>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101325B3-6869-B644-81B0-734102E4DCC2}"/>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CF4009E-E893-9448-810E-53AB5162E933}"/>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D838E8CD-303B-0F49-94AA-8379559CF303}"/>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A7BBBCEA-3073-5548-8CBC-B02E1DD7B438}"/>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F62E113F-ACDE-374F-BC3E-72A10415CB0B}"/>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EF80BFD3-F570-1B4E-BED9-03741E39BF35}"/>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183FFDE-6977-6B45-B6B0-271CF8E8B29B}"/>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3FDBFE1C-2671-A244-B8D7-FAFA8013D1CF}"/>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3592AD7A-73E6-694B-AC0E-1651205C15FC}"/>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5" name="Oval 104">
              <a:extLst>
                <a:ext uri="{FF2B5EF4-FFF2-40B4-BE49-F238E27FC236}">
                  <a16:creationId xmlns:a16="http://schemas.microsoft.com/office/drawing/2014/main" id="{754265B1-21C7-1E45-BE45-309614F818CF}"/>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06" name="Straight Arrow Connector 105">
              <a:extLst>
                <a:ext uri="{FF2B5EF4-FFF2-40B4-BE49-F238E27FC236}">
                  <a16:creationId xmlns:a16="http://schemas.microsoft.com/office/drawing/2014/main" id="{BF7A1F46-5ABE-984B-9973-BBE881365974}"/>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7" name="Oval 106">
              <a:extLst>
                <a:ext uri="{FF2B5EF4-FFF2-40B4-BE49-F238E27FC236}">
                  <a16:creationId xmlns:a16="http://schemas.microsoft.com/office/drawing/2014/main" id="{B93BD1BC-6D24-BA4E-9277-92B1B51304C3}"/>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08" name="Straight Arrow Connector 107">
              <a:extLst>
                <a:ext uri="{FF2B5EF4-FFF2-40B4-BE49-F238E27FC236}">
                  <a16:creationId xmlns:a16="http://schemas.microsoft.com/office/drawing/2014/main" id="{493002D6-EF3B-6A41-963E-B7E2DA533AD6}"/>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63AE1B3-A4F9-5E4B-BA98-6DB2A3D0A954}"/>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0" name="Oval 109">
              <a:extLst>
                <a:ext uri="{FF2B5EF4-FFF2-40B4-BE49-F238E27FC236}">
                  <a16:creationId xmlns:a16="http://schemas.microsoft.com/office/drawing/2014/main" id="{3EE6FA3F-C4D2-B24A-AA11-C7B4CDAE638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1" name="Oval 110">
              <a:extLst>
                <a:ext uri="{FF2B5EF4-FFF2-40B4-BE49-F238E27FC236}">
                  <a16:creationId xmlns:a16="http://schemas.microsoft.com/office/drawing/2014/main" id="{9FCA7BE6-BA8A-264B-9632-5199E5137939}"/>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2" name="Oval 111">
              <a:extLst>
                <a:ext uri="{FF2B5EF4-FFF2-40B4-BE49-F238E27FC236}">
                  <a16:creationId xmlns:a16="http://schemas.microsoft.com/office/drawing/2014/main" id="{FE780525-2199-9342-8B2E-960FB84CBEE4}"/>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3" name="Oval 112">
              <a:extLst>
                <a:ext uri="{FF2B5EF4-FFF2-40B4-BE49-F238E27FC236}">
                  <a16:creationId xmlns:a16="http://schemas.microsoft.com/office/drawing/2014/main" id="{16565F35-A131-A04B-893E-F004C6B22E2B}"/>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4" name="Oval 113">
              <a:extLst>
                <a:ext uri="{FF2B5EF4-FFF2-40B4-BE49-F238E27FC236}">
                  <a16:creationId xmlns:a16="http://schemas.microsoft.com/office/drawing/2014/main" id="{29E85553-FB06-4648-AB24-262905F1FA35}"/>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15" name="Straight Arrow Connector 114">
              <a:extLst>
                <a:ext uri="{FF2B5EF4-FFF2-40B4-BE49-F238E27FC236}">
                  <a16:creationId xmlns:a16="http://schemas.microsoft.com/office/drawing/2014/main" id="{B267B3EB-4586-FD40-B9B8-E25469840EDA}"/>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594B885D-ED3F-4948-BD3B-33751D243A0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1E97A8FF-BB2F-9543-A480-1B81B2273134}"/>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0788B85E-1471-134E-82C3-FB152E54E810}"/>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D63385EF-85FF-4A4F-843B-152A60D5713A}"/>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6388E7E-A0A5-384E-93F9-AAADB7357FE1}"/>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F82A56ED-8BC4-9046-94F2-E1703CE9250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C1DF6E48-5BB6-A04D-BB13-2DD8761861E8}"/>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B8B61610-1DC5-264F-A29C-04DA578B8C61}"/>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5CD3FDA7-0076-F143-9DD8-962EE600B8E1}"/>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0085FBEC-C140-B447-9813-CF44228E6364}"/>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01BC2E59-B29A-D445-B76F-7F52EC4FB3D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C815AE0C-75F6-3640-979E-545647640B3F}"/>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A9DBD573-49CF-E640-861D-0B62F64D397E}"/>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42091112-8587-E541-8FFE-19A00B36DE08}"/>
                </a:ext>
              </a:extLst>
            </p:cNvPr>
            <p:cNvSpPr txBox="1"/>
            <p:nvPr/>
          </p:nvSpPr>
          <p:spPr>
            <a:xfrm>
              <a:off x="7931528" y="3709985"/>
              <a:ext cx="1273671" cy="369332"/>
            </a:xfrm>
            <a:prstGeom prst="rect">
              <a:avLst/>
            </a:prstGeom>
            <a:noFill/>
          </p:spPr>
          <p:txBody>
            <a:bodyPr wrap="square" rtlCol="0">
              <a:spAutoFit/>
            </a:bodyPr>
            <a:lstStyle/>
            <a:p>
              <a:r>
                <a:rPr lang="en-US" sz="900" dirty="0"/>
                <a:t>Complete simulation and experiment data</a:t>
              </a:r>
            </a:p>
          </p:txBody>
        </p:sp>
        <p:sp>
          <p:nvSpPr>
            <p:cNvPr id="130" name="TextBox 129">
              <a:extLst>
                <a:ext uri="{FF2B5EF4-FFF2-40B4-BE49-F238E27FC236}">
                  <a16:creationId xmlns:a16="http://schemas.microsoft.com/office/drawing/2014/main" id="{0D7960B7-3D22-2C48-A549-5A0B795BCA95}"/>
                </a:ext>
              </a:extLst>
            </p:cNvPr>
            <p:cNvSpPr txBox="1"/>
            <p:nvPr/>
          </p:nvSpPr>
          <p:spPr>
            <a:xfrm>
              <a:off x="7927723" y="2108360"/>
              <a:ext cx="1197764" cy="230832"/>
            </a:xfrm>
            <a:prstGeom prst="rect">
              <a:avLst/>
            </a:prstGeom>
            <a:noFill/>
          </p:spPr>
          <p:txBody>
            <a:bodyPr wrap="none" rtlCol="0">
              <a:spAutoFit/>
            </a:bodyPr>
            <a:lstStyle/>
            <a:p>
              <a:r>
                <a:rPr lang="en-US" sz="900"/>
                <a:t>Improved prediction</a:t>
              </a:r>
              <a:endParaRPr lang="en-US" sz="900" dirty="0"/>
            </a:p>
          </p:txBody>
        </p:sp>
        <p:sp>
          <p:nvSpPr>
            <p:cNvPr id="131" name="TextBox 130">
              <a:extLst>
                <a:ext uri="{FF2B5EF4-FFF2-40B4-BE49-F238E27FC236}">
                  <a16:creationId xmlns:a16="http://schemas.microsoft.com/office/drawing/2014/main" id="{2C5547F5-BF94-2548-B2A3-39D3591A0BBE}"/>
                </a:ext>
              </a:extLst>
            </p:cNvPr>
            <p:cNvSpPr txBox="1"/>
            <p:nvPr/>
          </p:nvSpPr>
          <p:spPr>
            <a:xfrm>
              <a:off x="8952559" y="2817251"/>
              <a:ext cx="816806" cy="369332"/>
            </a:xfrm>
            <a:prstGeom prst="rect">
              <a:avLst/>
            </a:prstGeom>
            <a:noFill/>
          </p:spPr>
          <p:txBody>
            <a:bodyPr wrap="square" rtlCol="0">
              <a:spAutoFit/>
            </a:bodyPr>
            <a:lstStyle/>
            <a:p>
              <a:r>
                <a:rPr lang="en-US" sz="900"/>
                <a:t>Deep neural network</a:t>
              </a:r>
              <a:endParaRPr lang="en-US" sz="900" dirty="0"/>
            </a:p>
          </p:txBody>
        </p:sp>
      </p:grpSp>
      <p:sp>
        <p:nvSpPr>
          <p:cNvPr id="66" name="Content Placeholder 1">
            <a:extLst>
              <a:ext uri="{FF2B5EF4-FFF2-40B4-BE49-F238E27FC236}">
                <a16:creationId xmlns:a16="http://schemas.microsoft.com/office/drawing/2014/main" id="{7FA871E3-FE99-2A4C-BB23-AA669DD3298E}"/>
              </a:ext>
            </a:extLst>
          </p:cNvPr>
          <p:cNvSpPr txBox="1">
            <a:spLocks/>
          </p:cNvSpPr>
          <p:nvPr/>
        </p:nvSpPr>
        <p:spPr>
          <a:xfrm>
            <a:off x="7297537" y="1311819"/>
            <a:ext cx="4545476" cy="2655562"/>
          </a:xfrm>
          <a:prstGeom prst="rect">
            <a:avLst/>
          </a:prstGeom>
        </p:spPr>
        <p:txBody>
          <a:bodyPr vert="horz" lIns="0" tIns="0" rIns="0" bIns="0" rtlCol="0">
            <a:normAutofit fontScale="92500" lnSpcReduction="200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200"/>
              <a:t>Machine Learning Strategic Initiative (MLSI): Initial target was to run 1 billion short-running jobs </a:t>
            </a:r>
          </a:p>
          <a:p>
            <a:pPr defTabSz="914400"/>
            <a:r>
              <a:rPr lang="en-US" sz="2200"/>
              <a:t>Similar needs as </a:t>
            </a:r>
            <a:r>
              <a:rPr lang="en-US" sz="2200" err="1"/>
              <a:t>MuMMI</a:t>
            </a:r>
            <a:r>
              <a:rPr lang="en-US" sz="2200"/>
              <a:t> for co-scheduling heterogenous components </a:t>
            </a:r>
          </a:p>
          <a:p>
            <a:pPr defTabSz="914400"/>
            <a:r>
              <a:rPr lang="en-US" sz="2200"/>
              <a:t>Developed Merlin which uses Flux to address throughput and portability </a:t>
            </a:r>
          </a:p>
          <a:p>
            <a:pPr lvl="1" defTabSz="914400"/>
            <a:r>
              <a:rPr lang="en-US" sz="1900"/>
              <a:t>Merlin used by other workflows: Pf3d and COVID-19 modeling simulation ensemble</a:t>
            </a:r>
          </a:p>
        </p:txBody>
      </p:sp>
      <p:pic>
        <p:nvPicPr>
          <p:cNvPr id="65" name="Picture 64">
            <a:extLst>
              <a:ext uri="{FF2B5EF4-FFF2-40B4-BE49-F238E27FC236}">
                <a16:creationId xmlns:a16="http://schemas.microsoft.com/office/drawing/2014/main" id="{206800C2-CC04-2B43-8B76-15648672615C}"/>
              </a:ext>
            </a:extLst>
          </p:cNvPr>
          <p:cNvPicPr>
            <a:picLocks noChangeAspect="1"/>
          </p:cNvPicPr>
          <p:nvPr/>
        </p:nvPicPr>
        <p:blipFill>
          <a:blip r:embed="rId5"/>
          <a:stretch>
            <a:fillRect/>
          </a:stretch>
        </p:blipFill>
        <p:spPr>
          <a:xfrm>
            <a:off x="7729253" y="3887258"/>
            <a:ext cx="3543631" cy="1853412"/>
          </a:xfrm>
          <a:prstGeom prst="rect">
            <a:avLst/>
          </a:prstGeom>
        </p:spPr>
      </p:pic>
      <p:sp>
        <p:nvSpPr>
          <p:cNvPr id="67" name="Rectangle 7">
            <a:extLst>
              <a:ext uri="{FF2B5EF4-FFF2-40B4-BE49-F238E27FC236}">
                <a16:creationId xmlns:a16="http://schemas.microsoft.com/office/drawing/2014/main" id="{321EAC1E-68EC-2540-89E2-6A7B58796965}"/>
              </a:ext>
            </a:extLst>
          </p:cNvPr>
          <p:cNvSpPr>
            <a:spLocks noChangeArrowheads="1"/>
          </p:cNvSpPr>
          <p:nvPr/>
        </p:nvSpPr>
        <p:spPr bwMode="auto">
          <a:xfrm>
            <a:off x="0" y="5706851"/>
            <a:ext cx="12192000" cy="646331"/>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a:solidFill>
                  <a:schemeClr val="bg1"/>
                </a:solidFill>
                <a:latin typeface="Calibri" panose="020F0502020204030204" pitchFamily="34" charset="0"/>
                <a:cs typeface="Calibri" panose="020F0502020204030204" pitchFamily="34" charset="0"/>
              </a:rPr>
              <a:t>Check out our new FGCS journal paper detailing our techniques and results! (</a:t>
            </a:r>
            <a:r>
              <a:rPr lang="en-US">
                <a:solidFill>
                  <a:schemeClr val="bg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https://www.sciencedirect.com/science/article/abs/pii/S0167739X19317169</a:t>
            </a:r>
            <a:r>
              <a:rPr lang="en-US">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88089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atin typeface="Avenir" panose="02000503020000020003" pitchFamily="2" charset="0"/>
              </a:rPr>
              <a:t>Flux has been providing workflow aid for COVID-19 scenario modeling workflow</a:t>
            </a:r>
            <a:endParaRPr lang="en-US" sz="3000">
              <a:latin typeface="Avenir" panose="02000503020000020003" pitchFamily="2" charset="0"/>
            </a:endParaRPr>
          </a:p>
        </p:txBody>
      </p:sp>
      <p:sp>
        <p:nvSpPr>
          <p:cNvPr id="66" name="Content Placeholder 1">
            <a:extLst>
              <a:ext uri="{FF2B5EF4-FFF2-40B4-BE49-F238E27FC236}">
                <a16:creationId xmlns:a16="http://schemas.microsoft.com/office/drawing/2014/main" id="{7FA871E3-FE99-2A4C-BB23-AA669DD3298E}"/>
              </a:ext>
            </a:extLst>
          </p:cNvPr>
          <p:cNvSpPr txBox="1">
            <a:spLocks/>
          </p:cNvSpPr>
          <p:nvPr/>
        </p:nvSpPr>
        <p:spPr>
          <a:xfrm>
            <a:off x="5422232" y="1526612"/>
            <a:ext cx="6368715" cy="4766770"/>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a:t>Collaboration among LLNL, LANL and NERSC</a:t>
            </a:r>
          </a:p>
          <a:p>
            <a:pPr defTabSz="914400"/>
            <a:r>
              <a:rPr lang="en-US" sz="2000"/>
              <a:t>A large ensemble of EPICAST simulations are employed to model COVID-19 spread patterns</a:t>
            </a:r>
          </a:p>
          <a:p>
            <a:pPr defTabSz="914400"/>
            <a:r>
              <a:rPr lang="en-US" sz="2000"/>
              <a:t>Inform agencies like FEMA of the prediction</a:t>
            </a:r>
          </a:p>
          <a:p>
            <a:pPr defTabSz="914400"/>
            <a:r>
              <a:rPr lang="en-US" sz="2000"/>
              <a:t>If school is open only 2 days a week how differently will COVID-19 spread?</a:t>
            </a:r>
          </a:p>
          <a:p>
            <a:pPr defTabSz="914400"/>
            <a:r>
              <a:rPr lang="en-US" sz="2000"/>
              <a:t>Port Flux to ORNL Summit and NERSC CORI</a:t>
            </a:r>
          </a:p>
          <a:p>
            <a:pPr defTabSz="914400"/>
            <a:r>
              <a:rPr lang="en-US" sz="2000" i="1"/>
              <a:t>"With flux, we can model one scenario with UQ for the entire country in ~5 minutes on a few [</a:t>
            </a:r>
            <a:r>
              <a:rPr lang="en-US" sz="2000" i="1" err="1"/>
              <a:t>lassen</a:t>
            </a:r>
            <a:r>
              <a:rPr lang="en-US" sz="2000" i="1"/>
              <a:t>] nodes: near real-time feedback.” – </a:t>
            </a:r>
            <a:r>
              <a:rPr lang="en-US" sz="2000"/>
              <a:t>Luc Peterson</a:t>
            </a:r>
          </a:p>
        </p:txBody>
      </p:sp>
      <p:pic>
        <p:nvPicPr>
          <p:cNvPr id="5" name="Picture 4">
            <a:extLst>
              <a:ext uri="{FF2B5EF4-FFF2-40B4-BE49-F238E27FC236}">
                <a16:creationId xmlns:a16="http://schemas.microsoft.com/office/drawing/2014/main" id="{50539286-BFB5-AF47-B491-13E6D9DC0B4F}"/>
              </a:ext>
            </a:extLst>
          </p:cNvPr>
          <p:cNvPicPr>
            <a:picLocks noChangeAspect="1"/>
          </p:cNvPicPr>
          <p:nvPr/>
        </p:nvPicPr>
        <p:blipFill>
          <a:blip r:embed="rId3"/>
          <a:stretch>
            <a:fillRect/>
          </a:stretch>
        </p:blipFill>
        <p:spPr>
          <a:xfrm>
            <a:off x="609600" y="1526612"/>
            <a:ext cx="4305300" cy="4329352"/>
          </a:xfrm>
          <a:prstGeom prst="rect">
            <a:avLst/>
          </a:prstGeom>
        </p:spPr>
      </p:pic>
      <p:sp>
        <p:nvSpPr>
          <p:cNvPr id="6" name="Rectangle 5">
            <a:extLst>
              <a:ext uri="{FF2B5EF4-FFF2-40B4-BE49-F238E27FC236}">
                <a16:creationId xmlns:a16="http://schemas.microsoft.com/office/drawing/2014/main" id="{169034CB-8472-5E44-8B09-F34F050F8017}"/>
              </a:ext>
            </a:extLst>
          </p:cNvPr>
          <p:cNvSpPr/>
          <p:nvPr/>
        </p:nvSpPr>
        <p:spPr>
          <a:xfrm>
            <a:off x="62104" y="5855964"/>
            <a:ext cx="6136488" cy="338554"/>
          </a:xfrm>
          <a:prstGeom prst="rect">
            <a:avLst/>
          </a:prstGeom>
        </p:spPr>
        <p:txBody>
          <a:bodyPr wrap="none">
            <a:spAutoFit/>
          </a:bodyPr>
          <a:lstStyle/>
          <a:p>
            <a:r>
              <a:rPr lang="en-US" sz="1600">
                <a:latin typeface="Arial" panose="020B0604020202020204" pitchFamily="34" charset="0"/>
                <a:cs typeface="Arial" panose="020B0604020202020204" pitchFamily="34" charset="0"/>
              </a:rPr>
              <a:t>A Demo COVID-19 Scenario Modeling (Credited to Luc Peterson)</a:t>
            </a:r>
          </a:p>
        </p:txBody>
      </p:sp>
    </p:spTree>
    <p:extLst>
      <p:ext uri="{BB962C8B-B14F-4D97-AF65-F5344CB8AC3E}">
        <p14:creationId xmlns:p14="http://schemas.microsoft.com/office/powerpoint/2010/main" val="172497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atin typeface="Avenir" panose="02000503020000020003" pitchFamily="2" charset="0"/>
              </a:rPr>
              <a:t>Flux has been providing workflow aid for fast ML-based COVID-19 drug molecule design workflow</a:t>
            </a:r>
            <a:endParaRPr lang="en-US" sz="3000">
              <a:latin typeface="Avenir" panose="02000503020000020003" pitchFamily="2" charset="0"/>
            </a:endParaRPr>
          </a:p>
        </p:txBody>
      </p:sp>
      <p:sp>
        <p:nvSpPr>
          <p:cNvPr id="6" name="Content Placeholder 1">
            <a:extLst>
              <a:ext uri="{FF2B5EF4-FFF2-40B4-BE49-F238E27FC236}">
                <a16:creationId xmlns:a16="http://schemas.microsoft.com/office/drawing/2014/main" id="{DCE4E42C-B297-144B-804C-71A0D689550F}"/>
              </a:ext>
            </a:extLst>
          </p:cNvPr>
          <p:cNvSpPr txBox="1">
            <a:spLocks/>
          </p:cNvSpPr>
          <p:nvPr/>
        </p:nvSpPr>
        <p:spPr>
          <a:xfrm>
            <a:off x="609600" y="1361137"/>
            <a:ext cx="10972800" cy="5196340"/>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a:t>A COVID-19 drug molecule design multi-disciplinary team formed </a:t>
            </a:r>
          </a:p>
          <a:p>
            <a:pPr lvl="1" defTabSz="914400"/>
            <a:r>
              <a:rPr lang="en-US" sz="1800"/>
              <a:t>Develop a new highly scalable end-to-end drug design workflow</a:t>
            </a:r>
          </a:p>
          <a:p>
            <a:pPr lvl="1" defTabSz="914400"/>
            <a:r>
              <a:rPr lang="en-US" sz="1800"/>
              <a:t>Expediently produce potential COVID-19 drug molecules for the next stages of drug discovery</a:t>
            </a:r>
          </a:p>
          <a:p>
            <a:pPr lvl="1" defTabSz="914400"/>
            <a:r>
              <a:rPr lang="en-US" sz="1800"/>
              <a:t>This team brought together multiple LLNL experts from multiple directorates including PLS, GS, CASC and LC</a:t>
            </a:r>
          </a:p>
          <a:p>
            <a:pPr defTabSz="914400"/>
            <a:r>
              <a:rPr lang="en-US" sz="2000"/>
              <a:t>LBANN (Livermore Big Artificial Neural Network Toolkit) researchers</a:t>
            </a:r>
          </a:p>
          <a:p>
            <a:pPr lvl="1" defTabSz="914400"/>
            <a:r>
              <a:rPr lang="en-US" sz="1800"/>
              <a:t>Focus on developing a scalable training technique</a:t>
            </a:r>
          </a:p>
          <a:p>
            <a:pPr defTabSz="914400"/>
            <a:r>
              <a:rPr lang="en-US" sz="2000"/>
              <a:t>ATOM (Accelerating Therapeutics for Opportunities in Medicine) researchers</a:t>
            </a:r>
          </a:p>
          <a:p>
            <a:pPr lvl="1" defTabSz="914400"/>
            <a:r>
              <a:rPr lang="en-US" sz="1800"/>
              <a:t>Focus on coupling this high-quality ML model with its generative molecular design (GMD) pipeline </a:t>
            </a:r>
          </a:p>
          <a:p>
            <a:pPr lvl="1" defTabSz="914400"/>
            <a:r>
              <a:rPr lang="en-US" sz="1800"/>
              <a:t>Increase the probability to generate new COVID-19 drug molecules with desired properties (e.g., diversity)</a:t>
            </a:r>
          </a:p>
          <a:p>
            <a:pPr defTabSz="914400"/>
            <a:r>
              <a:rPr lang="en-US" sz="2000" err="1"/>
              <a:t>ConveyorLC</a:t>
            </a:r>
            <a:r>
              <a:rPr lang="en-US" sz="2000"/>
              <a:t> researchers focus on coupling the above with their HPC simulations</a:t>
            </a:r>
          </a:p>
          <a:p>
            <a:pPr lvl="1" defTabSz="914400"/>
            <a:r>
              <a:rPr lang="en-US" sz="1800"/>
              <a:t>Allow for evaluating the docking properties of the newly generated drug candidate molecules</a:t>
            </a:r>
          </a:p>
          <a:p>
            <a:pPr lvl="1" defTabSz="914400"/>
            <a:r>
              <a:rPr lang="en-US" sz="1800"/>
              <a:t>Search for an appropriate ligand that fits both energetically and geometrically the target protein's binding site</a:t>
            </a:r>
          </a:p>
          <a:p>
            <a:pPr defTabSz="914400"/>
            <a:r>
              <a:rPr lang="en-US" sz="2000"/>
              <a:t>Workflow infrastructure researchers devise workflow techniques</a:t>
            </a:r>
          </a:p>
          <a:p>
            <a:pPr lvl="1" defTabSz="914400"/>
            <a:r>
              <a:rPr lang="en-US" sz="1800"/>
              <a:t>Ensure the scalability of this newly envisioned coupled workflow</a:t>
            </a:r>
          </a:p>
        </p:txBody>
      </p:sp>
    </p:spTree>
    <p:extLst>
      <p:ext uri="{BB962C8B-B14F-4D97-AF65-F5344CB8AC3E}">
        <p14:creationId xmlns:p14="http://schemas.microsoft.com/office/powerpoint/2010/main" val="2414057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9"/>
          <p:cNvSpPr txBox="1">
            <a:spLocks noGrp="1"/>
          </p:cNvSpPr>
          <p:nvPr>
            <p:ph type="title"/>
          </p:nvPr>
        </p:nvSpPr>
        <p:spPr>
          <a:xfrm>
            <a:off x="415600" y="216347"/>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2800"/>
              <a:buFont typeface="Arial"/>
              <a:buNone/>
            </a:pPr>
            <a:r>
              <a:rPr lang="en"/>
              <a:t>Flux provides a scalable foundation for fast drug discovery workflow, Gordon Bell Covid-19 finalist</a:t>
            </a:r>
            <a:endParaRPr/>
          </a:p>
        </p:txBody>
      </p:sp>
      <p:sp>
        <p:nvSpPr>
          <p:cNvPr id="631" name="Google Shape;631;p69"/>
          <p:cNvSpPr txBox="1">
            <a:spLocks noGrp="1"/>
          </p:cNvSpPr>
          <p:nvPr>
            <p:ph type="body" idx="1"/>
          </p:nvPr>
        </p:nvSpPr>
        <p:spPr>
          <a:xfrm>
            <a:off x="635586" y="2879037"/>
            <a:ext cx="10484100" cy="3188100"/>
          </a:xfrm>
          <a:prstGeom prst="rect">
            <a:avLst/>
          </a:prstGeom>
          <a:noFill/>
          <a:ln>
            <a:noFill/>
          </a:ln>
        </p:spPr>
        <p:txBody>
          <a:bodyPr spcFirstLastPara="1" wrap="square" lIns="121900" tIns="121900" rIns="121900" bIns="121900" anchor="t" anchorCtr="0">
            <a:noAutofit/>
          </a:bodyPr>
          <a:lstStyle/>
          <a:p>
            <a:pPr marL="342900" lvl="0" algn="l" rtl="0">
              <a:lnSpc>
                <a:spcPct val="90000"/>
              </a:lnSpc>
              <a:spcBef>
                <a:spcPts val="0"/>
              </a:spcBef>
              <a:spcAft>
                <a:spcPts val="0"/>
              </a:spcAft>
              <a:buSzPts val="1800"/>
              <a:buFont typeface="Wingdings" pitchFamily="2" charset="2"/>
              <a:buChar char="§"/>
            </a:pPr>
            <a:r>
              <a:rPr lang="en" sz="1867">
                <a:solidFill>
                  <a:schemeClr val="dk1"/>
                </a:solidFill>
                <a:latin typeface="Calibri"/>
                <a:ea typeface="Calibri"/>
                <a:cs typeface="Calibri"/>
                <a:sym typeface="Calibri"/>
              </a:rPr>
              <a:t>Scalable machine learning techniques to Improve the quality and reduced the time to produce machine-learned models for use in small molecule antiviral design.</a:t>
            </a:r>
            <a:endParaRPr sz="1867">
              <a:solidFill>
                <a:schemeClr val="dk1"/>
              </a:solidFill>
              <a:latin typeface="Calibri"/>
              <a:ea typeface="Calibri"/>
              <a:cs typeface="Calibri"/>
              <a:sym typeface="Calibri"/>
            </a:endParaRPr>
          </a:p>
          <a:p>
            <a:pPr marL="342900" lvl="0" algn="l" rtl="0">
              <a:lnSpc>
                <a:spcPct val="90000"/>
              </a:lnSpc>
              <a:spcBef>
                <a:spcPts val="0"/>
              </a:spcBef>
              <a:spcAft>
                <a:spcPts val="0"/>
              </a:spcAft>
              <a:buSzPts val="1800"/>
              <a:buFont typeface="Wingdings" pitchFamily="2" charset="2"/>
              <a:buChar char="§"/>
            </a:pPr>
            <a:r>
              <a:rPr lang="en" sz="1867">
                <a:solidFill>
                  <a:schemeClr val="dk1"/>
                </a:solidFill>
                <a:latin typeface="Calibri"/>
                <a:ea typeface="Calibri"/>
                <a:cs typeface="Calibri"/>
                <a:sym typeface="Calibri"/>
              </a:rPr>
              <a:t>Flux is the scalable backbone of the overall generative drug design pipeline</a:t>
            </a:r>
          </a:p>
          <a:p>
            <a:pPr marL="609584" lvl="0" indent="-406389">
              <a:buClr>
                <a:schemeClr val="dk1"/>
              </a:buClr>
              <a:buSzPts val="1200"/>
              <a:buFont typeface="Calibri"/>
              <a:buChar char="-"/>
            </a:pPr>
            <a:r>
              <a:rPr lang="en-US" sz="1600">
                <a:solidFill>
                  <a:schemeClr val="dk1"/>
                </a:solidFill>
                <a:latin typeface="Calibri"/>
                <a:ea typeface="Calibri"/>
                <a:cs typeface="Calibri"/>
                <a:sym typeface="Calibri"/>
              </a:rPr>
              <a:t>Compounds are evaluated to optimize for properties, e.g., minimal toxicity. </a:t>
            </a:r>
          </a:p>
          <a:p>
            <a:pPr marL="609584" lvl="0" indent="-406389">
              <a:buClr>
                <a:schemeClr val="dk1"/>
              </a:buClr>
              <a:buSzPts val="1200"/>
              <a:buFont typeface="Calibri"/>
              <a:buChar char="-"/>
            </a:pPr>
            <a:r>
              <a:rPr lang="en-US" sz="1600">
                <a:solidFill>
                  <a:schemeClr val="dk1"/>
                </a:solidFill>
                <a:latin typeface="Calibri"/>
                <a:ea typeface="Calibri"/>
                <a:cs typeface="Calibri"/>
                <a:sym typeface="Calibri"/>
              </a:rPr>
              <a:t>After each iteration of compound evaluation, compounds in the latent space of the generative model are perturbed to move closer to meeting the design objectives.</a:t>
            </a:r>
          </a:p>
          <a:p>
            <a:pPr marL="609584" lvl="0" indent="-406389">
              <a:buClr>
                <a:schemeClr val="dk1"/>
              </a:buClr>
              <a:buSzPts val="1200"/>
              <a:buFont typeface="Calibri"/>
              <a:buChar char="-"/>
            </a:pPr>
            <a:r>
              <a:rPr lang="en-US" sz="1600">
                <a:solidFill>
                  <a:schemeClr val="dk1"/>
                </a:solidFill>
                <a:latin typeface="Calibri"/>
                <a:ea typeface="Calibri"/>
                <a:cs typeface="Calibri"/>
                <a:sym typeface="Calibri"/>
              </a:rPr>
              <a:t>The molecules are decoded from the latent space to generate new molecules for evaluation in the next iteration.</a:t>
            </a:r>
          </a:p>
          <a:p>
            <a:pPr marL="609584" lvl="0" indent="-406389">
              <a:buClr>
                <a:schemeClr val="dk1"/>
              </a:buClr>
              <a:buSzPts val="1200"/>
              <a:buFont typeface="Calibri"/>
              <a:buChar char="-"/>
            </a:pPr>
            <a:r>
              <a:rPr lang="en-US" sz="1600">
                <a:solidFill>
                  <a:schemeClr val="dk1"/>
                </a:solidFill>
                <a:latin typeface="Calibri"/>
                <a:ea typeface="Calibri"/>
                <a:cs typeface="Calibri"/>
                <a:sym typeface="Calibri"/>
              </a:rPr>
              <a:t>As docking and MD simulations are also coupled into this pipeline, the multi-disciplinary design team approached Flux to couple them in a scalable and portable way</a:t>
            </a:r>
            <a:endParaRPr lang="en-US" sz="1600" b="1"/>
          </a:p>
          <a:p>
            <a:pPr marL="342900" lvl="0" algn="l" rtl="0">
              <a:lnSpc>
                <a:spcPct val="90000"/>
              </a:lnSpc>
              <a:spcBef>
                <a:spcPts val="0"/>
              </a:spcBef>
              <a:spcAft>
                <a:spcPts val="0"/>
              </a:spcAft>
              <a:buSzPts val="1800"/>
              <a:buFont typeface="Wingdings" pitchFamily="2" charset="2"/>
              <a:buChar char="§"/>
            </a:pPr>
            <a:endParaRPr lang="en" sz="1867">
              <a:solidFill>
                <a:schemeClr val="dk1"/>
              </a:solidFill>
              <a:latin typeface="Calibri"/>
              <a:ea typeface="Calibri"/>
              <a:cs typeface="Calibri"/>
              <a:sym typeface="Calibri"/>
            </a:endParaRPr>
          </a:p>
          <a:p>
            <a:pPr marL="342900">
              <a:buFont typeface="Wingdings" pitchFamily="2" charset="2"/>
              <a:buChar char="§"/>
            </a:pPr>
            <a:r>
              <a:rPr lang="en-US" sz="2000">
                <a:hlinkClick r:id="rId3"/>
              </a:rPr>
              <a:t>https://www.exascaleproject.org/workflow-technologies-impact-sc20-gordon-bell-covid-19-award-winner-and-two-of-the-three-finalists/</a:t>
            </a:r>
            <a:endParaRPr lang="en-US" sz="2000"/>
          </a:p>
        </p:txBody>
      </p:sp>
      <p:pic>
        <p:nvPicPr>
          <p:cNvPr id="632" name="Google Shape;632;p69"/>
          <p:cNvPicPr preferRelativeResize="0"/>
          <p:nvPr/>
        </p:nvPicPr>
        <p:blipFill rotWithShape="1">
          <a:blip r:embed="rId4">
            <a:alphaModFix/>
          </a:blip>
          <a:srcRect/>
          <a:stretch/>
        </p:blipFill>
        <p:spPr>
          <a:xfrm>
            <a:off x="635586" y="1402127"/>
            <a:ext cx="8419002" cy="1538500"/>
          </a:xfrm>
          <a:prstGeom prst="rect">
            <a:avLst/>
          </a:prstGeom>
          <a:noFill/>
          <a:ln>
            <a:noFill/>
          </a:ln>
        </p:spPr>
      </p:pic>
      <p:sp>
        <p:nvSpPr>
          <p:cNvPr id="633" name="Google Shape;633;p69"/>
          <p:cNvSpPr txBox="1"/>
          <p:nvPr/>
        </p:nvSpPr>
        <p:spPr>
          <a:xfrm>
            <a:off x="9054588" y="1591678"/>
            <a:ext cx="2390378" cy="1159398"/>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 sz="1600" b="0" i="0" u="none" strike="noStrike" cap="none">
                <a:solidFill>
                  <a:schemeClr val="dk1"/>
                </a:solidFill>
                <a:latin typeface="Arial"/>
                <a:ea typeface="Arial"/>
                <a:cs typeface="Arial"/>
                <a:sym typeface="Arial"/>
              </a:rPr>
              <a:t>Generative molecule antiviral design loop overview.</a:t>
            </a:r>
            <a:endParaRPr sz="16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00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C64B3-6542-4D48-8CDF-67BB644F255C}"/>
              </a:ext>
            </a:extLst>
          </p:cNvPr>
          <p:cNvPicPr>
            <a:picLocks noChangeAspect="1"/>
          </p:cNvPicPr>
          <p:nvPr/>
        </p:nvPicPr>
        <p:blipFill>
          <a:blip r:embed="rId3"/>
          <a:stretch>
            <a:fillRect/>
          </a:stretch>
        </p:blipFill>
        <p:spPr>
          <a:xfrm>
            <a:off x="161534" y="1408006"/>
            <a:ext cx="4339389" cy="2840651"/>
          </a:xfrm>
          <a:prstGeom prst="rect">
            <a:avLst/>
          </a:prstGeom>
        </p:spPr>
      </p:pic>
      <p:sp>
        <p:nvSpPr>
          <p:cNvPr id="5" name="Rectangle 4">
            <a:extLst>
              <a:ext uri="{FF2B5EF4-FFF2-40B4-BE49-F238E27FC236}">
                <a16:creationId xmlns:a16="http://schemas.microsoft.com/office/drawing/2014/main" id="{5DE0416C-330F-974F-AB86-0E55638EBE0D}"/>
              </a:ext>
            </a:extLst>
          </p:cNvPr>
          <p:cNvSpPr/>
          <p:nvPr/>
        </p:nvSpPr>
        <p:spPr>
          <a:xfrm>
            <a:off x="609600" y="4261410"/>
            <a:ext cx="3957105" cy="338554"/>
          </a:xfrm>
          <a:prstGeom prst="rect">
            <a:avLst/>
          </a:prstGeom>
        </p:spPr>
        <p:txBody>
          <a:bodyPr wrap="square">
            <a:spAutoFit/>
          </a:bodyPr>
          <a:lstStyle/>
          <a:p>
            <a:r>
              <a:rPr lang="en-US" sz="1600" b="1">
                <a:latin typeface="Arial" panose="020B0604020202020204" pitchFamily="34" charset="0"/>
                <a:cs typeface="Arial" panose="020B0604020202020204" pitchFamily="34" charset="0"/>
              </a:rPr>
              <a:t>Resource Utilization of </a:t>
            </a:r>
            <a:r>
              <a:rPr lang="en-US" sz="1600" b="1" err="1">
                <a:latin typeface="Arial" panose="020B0604020202020204" pitchFamily="34" charset="0"/>
                <a:cs typeface="Arial" panose="020B0604020202020204" pitchFamily="34" charset="0"/>
              </a:rPr>
              <a:t>ConveyorLC</a:t>
            </a:r>
            <a:endParaRPr lang="en-US" sz="1600" b="1">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EC7B6C-AFB5-8C40-AF54-61882CA50942}"/>
              </a:ext>
            </a:extLst>
          </p:cNvPr>
          <p:cNvPicPr>
            <a:picLocks noChangeAspect="1"/>
          </p:cNvPicPr>
          <p:nvPr/>
        </p:nvPicPr>
        <p:blipFill>
          <a:blip r:embed="rId4"/>
          <a:stretch>
            <a:fillRect/>
          </a:stretch>
        </p:blipFill>
        <p:spPr>
          <a:xfrm>
            <a:off x="4644644" y="1443971"/>
            <a:ext cx="7286667" cy="2812990"/>
          </a:xfrm>
          <a:prstGeom prst="rect">
            <a:avLst/>
          </a:prstGeom>
        </p:spPr>
      </p:pic>
      <p:sp>
        <p:nvSpPr>
          <p:cNvPr id="9" name="Rectangle 8">
            <a:extLst>
              <a:ext uri="{FF2B5EF4-FFF2-40B4-BE49-F238E27FC236}">
                <a16:creationId xmlns:a16="http://schemas.microsoft.com/office/drawing/2014/main" id="{85757E87-BA01-BF41-BD16-6B1F70270267}"/>
              </a:ext>
            </a:extLst>
          </p:cNvPr>
          <p:cNvSpPr/>
          <p:nvPr/>
        </p:nvSpPr>
        <p:spPr>
          <a:xfrm>
            <a:off x="5021788" y="4239753"/>
            <a:ext cx="5458643" cy="338554"/>
          </a:xfrm>
          <a:prstGeom prst="rect">
            <a:avLst/>
          </a:prstGeom>
        </p:spPr>
        <p:txBody>
          <a:bodyPr wrap="square">
            <a:spAutoFit/>
          </a:bodyPr>
          <a:lstStyle/>
          <a:p>
            <a:r>
              <a:rPr lang="en-US" sz="1600" b="1">
                <a:latin typeface="Arial" panose="020B0604020202020204" pitchFamily="34" charset="0"/>
                <a:cs typeface="Arial" panose="020B0604020202020204" pitchFamily="34" charset="0"/>
              </a:rPr>
              <a:t>Resource Utilization at 2,950 Quartz Nodes with Flux</a:t>
            </a:r>
          </a:p>
        </p:txBody>
      </p:sp>
      <p:sp>
        <p:nvSpPr>
          <p:cNvPr id="11" name="Title 3">
            <a:extLst>
              <a:ext uri="{FF2B5EF4-FFF2-40B4-BE49-F238E27FC236}">
                <a16:creationId xmlns:a16="http://schemas.microsoft.com/office/drawing/2014/main" id="{C2CDCABD-BB7D-B841-8A2D-7BF20E567ED4}"/>
              </a:ext>
            </a:extLst>
          </p:cNvPr>
          <p:cNvSpPr>
            <a:spLocks noGrp="1"/>
          </p:cNvSpPr>
          <p:nvPr>
            <p:ph type="title"/>
          </p:nvPr>
        </p:nvSpPr>
        <p:spPr>
          <a:xfrm>
            <a:off x="609600" y="220136"/>
            <a:ext cx="10972800" cy="1005840"/>
          </a:xfrm>
        </p:spPr>
        <p:txBody>
          <a:bodyPr/>
          <a:lstStyle/>
          <a:p>
            <a:r>
              <a:rPr lang="en-US">
                <a:latin typeface="Avenir" panose="02000503020000020003" pitchFamily="2" charset="0"/>
              </a:rPr>
              <a:t>Flux solves two most critical workflow problems in this COVID19 drug molecule design workflow.</a:t>
            </a:r>
            <a:endParaRPr lang="en-US" sz="3000">
              <a:latin typeface="Avenir" panose="02000503020000020003" pitchFamily="2" charset="0"/>
            </a:endParaRPr>
          </a:p>
        </p:txBody>
      </p:sp>
      <p:pic>
        <p:nvPicPr>
          <p:cNvPr id="7" name="Picture 6">
            <a:extLst>
              <a:ext uri="{FF2B5EF4-FFF2-40B4-BE49-F238E27FC236}">
                <a16:creationId xmlns:a16="http://schemas.microsoft.com/office/drawing/2014/main" id="{617E3612-8C0D-5741-883D-AFA7A93FF597}"/>
              </a:ext>
            </a:extLst>
          </p:cNvPr>
          <p:cNvPicPr>
            <a:picLocks noChangeAspect="1"/>
          </p:cNvPicPr>
          <p:nvPr/>
        </p:nvPicPr>
        <p:blipFill>
          <a:blip r:embed="rId5"/>
          <a:stretch>
            <a:fillRect/>
          </a:stretch>
        </p:blipFill>
        <p:spPr>
          <a:xfrm>
            <a:off x="221805" y="4663296"/>
            <a:ext cx="3266462" cy="1652058"/>
          </a:xfrm>
          <a:prstGeom prst="rect">
            <a:avLst/>
          </a:prstGeom>
        </p:spPr>
      </p:pic>
      <p:pic>
        <p:nvPicPr>
          <p:cNvPr id="14" name="Picture 13">
            <a:extLst>
              <a:ext uri="{FF2B5EF4-FFF2-40B4-BE49-F238E27FC236}">
                <a16:creationId xmlns:a16="http://schemas.microsoft.com/office/drawing/2014/main" id="{8E10587F-F2A9-E54B-AFA3-19453065090D}"/>
              </a:ext>
            </a:extLst>
          </p:cNvPr>
          <p:cNvPicPr>
            <a:picLocks noChangeAspect="1"/>
          </p:cNvPicPr>
          <p:nvPr/>
        </p:nvPicPr>
        <p:blipFill>
          <a:blip r:embed="rId6"/>
          <a:stretch>
            <a:fillRect/>
          </a:stretch>
        </p:blipFill>
        <p:spPr>
          <a:xfrm>
            <a:off x="3705056" y="4689658"/>
            <a:ext cx="3814371" cy="1652058"/>
          </a:xfrm>
          <a:prstGeom prst="rect">
            <a:avLst/>
          </a:prstGeom>
        </p:spPr>
      </p:pic>
      <p:pic>
        <p:nvPicPr>
          <p:cNvPr id="16" name="Picture 15">
            <a:extLst>
              <a:ext uri="{FF2B5EF4-FFF2-40B4-BE49-F238E27FC236}">
                <a16:creationId xmlns:a16="http://schemas.microsoft.com/office/drawing/2014/main" id="{BB3427A4-4D59-094D-88E5-A58B040A13B9}"/>
              </a:ext>
            </a:extLst>
          </p:cNvPr>
          <p:cNvPicPr>
            <a:picLocks noChangeAspect="1"/>
          </p:cNvPicPr>
          <p:nvPr/>
        </p:nvPicPr>
        <p:blipFill>
          <a:blip r:embed="rId7"/>
          <a:stretch>
            <a:fillRect/>
          </a:stretch>
        </p:blipFill>
        <p:spPr>
          <a:xfrm>
            <a:off x="7664112" y="4944764"/>
            <a:ext cx="4267200" cy="1352091"/>
          </a:xfrm>
          <a:prstGeom prst="rect">
            <a:avLst/>
          </a:prstGeom>
        </p:spPr>
      </p:pic>
      <p:pic>
        <p:nvPicPr>
          <p:cNvPr id="17" name="Picture 16">
            <a:extLst>
              <a:ext uri="{FF2B5EF4-FFF2-40B4-BE49-F238E27FC236}">
                <a16:creationId xmlns:a16="http://schemas.microsoft.com/office/drawing/2014/main" id="{DFC6B7E3-A96F-444A-87E9-216A337DDBCD}"/>
              </a:ext>
            </a:extLst>
          </p:cNvPr>
          <p:cNvPicPr>
            <a:picLocks noChangeAspect="1"/>
          </p:cNvPicPr>
          <p:nvPr/>
        </p:nvPicPr>
        <p:blipFill>
          <a:blip r:embed="rId8"/>
          <a:stretch>
            <a:fillRect/>
          </a:stretch>
        </p:blipFill>
        <p:spPr>
          <a:xfrm>
            <a:off x="10095005" y="4511408"/>
            <a:ext cx="2096995" cy="1254277"/>
          </a:xfrm>
          <a:prstGeom prst="rect">
            <a:avLst/>
          </a:prstGeom>
        </p:spPr>
      </p:pic>
    </p:spTree>
    <p:extLst>
      <p:ext uri="{BB962C8B-B14F-4D97-AF65-F5344CB8AC3E}">
        <p14:creationId xmlns:p14="http://schemas.microsoft.com/office/powerpoint/2010/main" val="3226789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36714" y="219510"/>
            <a:ext cx="11300790" cy="1008771"/>
          </a:xfrm>
        </p:spPr>
        <p:txBody>
          <a:bodyPr/>
          <a:lstStyle/>
          <a:p>
            <a:r>
              <a:rPr lang="en-US">
                <a:latin typeface="Avenir" panose="02000503020000020003" pitchFamily="2" charset="0"/>
              </a:rPr>
              <a:t>Flux is uniquely enabling many modern scientific workflows including COVID-19 problems.</a:t>
            </a:r>
            <a:endParaRPr lang="en-US">
              <a:latin typeface="Avenir Book" panose="02000503020000020003" pitchFamily="2" charset="0"/>
            </a:endParaRPr>
          </a:p>
        </p:txBody>
      </p:sp>
      <p:sp>
        <p:nvSpPr>
          <p:cNvPr id="30" name="Content Placeholder 5">
            <a:extLst>
              <a:ext uri="{FF2B5EF4-FFF2-40B4-BE49-F238E27FC236}">
                <a16:creationId xmlns:a16="http://schemas.microsoft.com/office/drawing/2014/main" id="{A71B3673-029D-7A41-A22F-45F9AEC54523}"/>
              </a:ext>
            </a:extLst>
          </p:cNvPr>
          <p:cNvSpPr txBox="1">
            <a:spLocks/>
          </p:cNvSpPr>
          <p:nvPr/>
        </p:nvSpPr>
        <p:spPr>
          <a:xfrm>
            <a:off x="6187109" y="1322874"/>
            <a:ext cx="5777948" cy="499861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b="1">
                <a:latin typeface="Avenir" panose="02000503020000020003" pitchFamily="2" charset="0"/>
              </a:rPr>
              <a:t>COVID-19 scenario modeling workflow</a:t>
            </a:r>
          </a:p>
          <a:p>
            <a:pPr lvl="1" defTabSz="914400"/>
            <a:r>
              <a:rPr lang="en-US" sz="1800"/>
              <a:t>Support what-if scenarios on COVID19 spread</a:t>
            </a:r>
          </a:p>
          <a:p>
            <a:pPr lvl="1" defTabSz="914400"/>
            <a:r>
              <a:rPr lang="en-US" sz="1800"/>
              <a:t>“With flux we can model one scenario w/ UQ for the entire country in ~5 minutes on a few [</a:t>
            </a:r>
            <a:r>
              <a:rPr lang="en-US" sz="1800" err="1"/>
              <a:t>lassen</a:t>
            </a:r>
            <a:r>
              <a:rPr lang="en-US" sz="1800"/>
              <a:t>] nodes: near real-time feedback”</a:t>
            </a:r>
          </a:p>
          <a:p>
            <a:pPr lvl="1" defTabSz="914400"/>
            <a:r>
              <a:rPr lang="en-US" sz="1800">
                <a:latin typeface="Avenir" panose="02000503020000020003" pitchFamily="2" charset="0"/>
              </a:rPr>
              <a:t>Portably ran LLNL, ORNL and NERSC machines</a:t>
            </a:r>
          </a:p>
          <a:p>
            <a:r>
              <a:rPr lang="en-US" sz="2000" b="1">
                <a:latin typeface="Avenir" panose="02000503020000020003" pitchFamily="2" charset="0"/>
              </a:rPr>
              <a:t>COVID-19 drug design end-to-end workflow</a:t>
            </a:r>
          </a:p>
          <a:p>
            <a:pPr lvl="1"/>
            <a:r>
              <a:rPr lang="en-US" sz="1800"/>
              <a:t>Combine ATOM (ML-based drug molecule design framework) with large docking simulations (</a:t>
            </a:r>
            <a:r>
              <a:rPr lang="en-US" sz="1800" err="1"/>
              <a:t>ConveyorLC</a:t>
            </a:r>
            <a:r>
              <a:rPr lang="en-US" sz="1800"/>
              <a:t>) to expediently produce COVID 19 drug compounds for further clinical testing.</a:t>
            </a:r>
          </a:p>
          <a:p>
            <a:pPr lvl="1"/>
            <a:r>
              <a:rPr lang="en-US" sz="1800"/>
              <a:t>At 256 nodes, Flux improved resource utilization of </a:t>
            </a:r>
            <a:r>
              <a:rPr lang="en-US" sz="1800" err="1"/>
              <a:t>ConveyorLC</a:t>
            </a:r>
            <a:r>
              <a:rPr lang="en-US" sz="1800"/>
              <a:t> by a factor of 2</a:t>
            </a:r>
          </a:p>
          <a:p>
            <a:pPr lvl="1"/>
            <a:r>
              <a:rPr lang="en-US" sz="1800"/>
              <a:t>Making it easy to couple ATOM with </a:t>
            </a:r>
            <a:r>
              <a:rPr lang="en-US" sz="1800" err="1"/>
              <a:t>ConveyorLC</a:t>
            </a:r>
            <a:endParaRPr lang="en-US" sz="1800"/>
          </a:p>
          <a:p>
            <a:pPr lvl="1"/>
            <a:r>
              <a:rPr lang="en-US" sz="1800"/>
              <a:t>SC20 COVID-19 Gordon Bell Award finalist:</a:t>
            </a:r>
            <a:endParaRPr lang="en-US" sz="1200"/>
          </a:p>
        </p:txBody>
      </p:sp>
      <p:sp>
        <p:nvSpPr>
          <p:cNvPr id="31" name="Content Placeholder 5">
            <a:extLst>
              <a:ext uri="{FF2B5EF4-FFF2-40B4-BE49-F238E27FC236}">
                <a16:creationId xmlns:a16="http://schemas.microsoft.com/office/drawing/2014/main" id="{34F228CF-FBF7-1942-8565-4CF0301FF867}"/>
              </a:ext>
            </a:extLst>
          </p:cNvPr>
          <p:cNvSpPr txBox="1">
            <a:spLocks/>
          </p:cNvSpPr>
          <p:nvPr/>
        </p:nvSpPr>
        <p:spPr>
          <a:xfrm>
            <a:off x="159025" y="1322874"/>
            <a:ext cx="6122032" cy="499861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b="1" err="1">
                <a:latin typeface="Avenir" panose="02000503020000020003" pitchFamily="2" charset="0"/>
              </a:rPr>
              <a:t>MuMMI</a:t>
            </a:r>
            <a:r>
              <a:rPr lang="en-US" sz="2000" b="1">
                <a:latin typeface="Avenir" panose="02000503020000020003" pitchFamily="2" charset="0"/>
              </a:rPr>
              <a:t> workflow (Cancer research)</a:t>
            </a:r>
          </a:p>
          <a:p>
            <a:pPr lvl="1" defTabSz="914400"/>
            <a:r>
              <a:rPr lang="en-US" sz="1800">
                <a:latin typeface="Avenir" panose="02000503020000020003" pitchFamily="2" charset="0"/>
              </a:rPr>
              <a:t>Has run over several years</a:t>
            </a:r>
          </a:p>
          <a:p>
            <a:pPr lvl="1" defTabSz="914400"/>
            <a:r>
              <a:rPr lang="en-US" sz="1800">
                <a:latin typeface="Avenir" panose="02000503020000020003" pitchFamily="2" charset="0"/>
              </a:rPr>
              <a:t>Won the SC19 best paper award for its approach that enable a new genre of cancer research</a:t>
            </a:r>
          </a:p>
          <a:p>
            <a:pPr lvl="1" defTabSz="914400"/>
            <a:r>
              <a:rPr lang="en-US" sz="1800">
                <a:latin typeface="Avenir" panose="02000503020000020003" pitchFamily="2" charset="0"/>
              </a:rPr>
              <a:t>Recently updated their workflow on the latest Flux to gear up for runs on ORNL Summit and others</a:t>
            </a:r>
          </a:p>
          <a:p>
            <a:pPr defTabSz="914400"/>
            <a:r>
              <a:rPr lang="en-US" sz="2000" b="1">
                <a:latin typeface="Avenir" panose="02000503020000020003" pitchFamily="2" charset="0"/>
              </a:rPr>
              <a:t>LLNL’s UQP workflow (UQ and V&amp;V)</a:t>
            </a:r>
          </a:p>
          <a:p>
            <a:pPr lvl="1" defTabSz="914400"/>
            <a:r>
              <a:rPr lang="en-US" sz="1800">
                <a:latin typeface="Avenir" panose="02000503020000020003" pitchFamily="2" charset="0"/>
              </a:rPr>
              <a:t>Refactored its ensemble manager layer into a standard-alone component by building on Flux</a:t>
            </a:r>
          </a:p>
          <a:p>
            <a:pPr lvl="1" defTabSz="914400"/>
            <a:r>
              <a:rPr lang="en-US" sz="1800">
                <a:latin typeface="Avenir" panose="02000503020000020003" pitchFamily="2" charset="0"/>
              </a:rPr>
              <a:t>Produced Themis</a:t>
            </a:r>
          </a:p>
          <a:p>
            <a:pPr defTabSz="914400"/>
            <a:r>
              <a:rPr lang="en-US" sz="2000" b="1">
                <a:highlight>
                  <a:srgbClr val="FFFF00"/>
                </a:highlight>
                <a:latin typeface="Avenir" panose="02000503020000020003" pitchFamily="2" charset="0"/>
              </a:rPr>
              <a:t>ECP </a:t>
            </a:r>
            <a:r>
              <a:rPr lang="en-US" sz="2000" b="1" err="1">
                <a:highlight>
                  <a:srgbClr val="FFFF00"/>
                </a:highlight>
                <a:latin typeface="Avenir" panose="02000503020000020003" pitchFamily="2" charset="0"/>
              </a:rPr>
              <a:t>ExaAM</a:t>
            </a:r>
            <a:r>
              <a:rPr lang="en-US" sz="2000" b="1">
                <a:highlight>
                  <a:srgbClr val="FFFF00"/>
                </a:highlight>
                <a:latin typeface="Avenir" panose="02000503020000020003" pitchFamily="2" charset="0"/>
              </a:rPr>
              <a:t> (Advanced additive manufacturing)</a:t>
            </a:r>
          </a:p>
          <a:p>
            <a:pPr lvl="1" defTabSz="914400"/>
            <a:r>
              <a:rPr lang="en-US" sz="1800">
                <a:highlight>
                  <a:srgbClr val="FFFF00"/>
                </a:highlight>
                <a:latin typeface="Avenir" panose="02000503020000020003" pitchFamily="2" charset="0"/>
              </a:rPr>
              <a:t>4x throughput improvements with 5-line change</a:t>
            </a:r>
          </a:p>
          <a:p>
            <a:pPr defTabSz="914400"/>
            <a:r>
              <a:rPr lang="en-US" sz="2000" b="1">
                <a:latin typeface="Avenir" panose="02000503020000020003" pitchFamily="2" charset="0"/>
              </a:rPr>
              <a:t>MLSI Merlin workflow (Large ML/AI)</a:t>
            </a:r>
          </a:p>
          <a:p>
            <a:pPr lvl="1" defTabSz="914400"/>
            <a:r>
              <a:rPr lang="en-US" sz="1800">
                <a:latin typeface="Avenir" panose="02000503020000020003" pitchFamily="2" charset="0"/>
              </a:rPr>
              <a:t>Addressed throughput and portability needs</a:t>
            </a:r>
          </a:p>
          <a:p>
            <a:pPr lvl="1" defTabSz="914400"/>
            <a:r>
              <a:rPr lang="en-US" sz="1800">
                <a:latin typeface="Avenir" panose="02000503020000020003" pitchFamily="2" charset="0"/>
              </a:rPr>
              <a:t>Demonstrated 100 million short running jobs</a:t>
            </a:r>
          </a:p>
        </p:txBody>
      </p:sp>
    </p:spTree>
    <p:extLst>
      <p:ext uri="{BB962C8B-B14F-4D97-AF65-F5344CB8AC3E}">
        <p14:creationId xmlns:p14="http://schemas.microsoft.com/office/powerpoint/2010/main" val="1420651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F4F833-1EC3-3E47-B871-74D8265A6FC0}"/>
              </a:ext>
            </a:extLst>
          </p:cNvPr>
          <p:cNvSpPr txBox="1"/>
          <p:nvPr/>
        </p:nvSpPr>
        <p:spPr>
          <a:xfrm>
            <a:off x="1481408" y="1948708"/>
            <a:ext cx="928588" cy="523220"/>
          </a:xfrm>
          <a:prstGeom prst="rect">
            <a:avLst/>
          </a:prstGeom>
          <a:noFill/>
        </p:spPr>
        <p:txBody>
          <a:bodyPr wrap="none" rtlCol="0">
            <a:spAutoFit/>
          </a:bodyPr>
          <a:lstStyle/>
          <a:p>
            <a:pPr algn="r"/>
            <a:r>
              <a:rPr lang="en-US" sz="2800"/>
              <a:t>Tools</a:t>
            </a:r>
          </a:p>
        </p:txBody>
      </p:sp>
      <p:sp>
        <p:nvSpPr>
          <p:cNvPr id="3" name="TextBox 2">
            <a:extLst>
              <a:ext uri="{FF2B5EF4-FFF2-40B4-BE49-F238E27FC236}">
                <a16:creationId xmlns:a16="http://schemas.microsoft.com/office/drawing/2014/main" id="{DA308B57-1796-0042-AE60-DE5037E03BE3}"/>
              </a:ext>
            </a:extLst>
          </p:cNvPr>
          <p:cNvSpPr txBox="1"/>
          <p:nvPr/>
        </p:nvSpPr>
        <p:spPr>
          <a:xfrm>
            <a:off x="558207" y="3015754"/>
            <a:ext cx="1851789" cy="523220"/>
          </a:xfrm>
          <a:prstGeom prst="rect">
            <a:avLst/>
          </a:prstGeom>
          <a:noFill/>
        </p:spPr>
        <p:txBody>
          <a:bodyPr wrap="none" rtlCol="0">
            <a:spAutoFit/>
          </a:bodyPr>
          <a:lstStyle/>
          <a:p>
            <a:pPr algn="r"/>
            <a:r>
              <a:rPr lang="en-US" sz="2800"/>
              <a:t>Description</a:t>
            </a:r>
          </a:p>
        </p:txBody>
      </p:sp>
      <p:sp>
        <p:nvSpPr>
          <p:cNvPr id="4" name="TextBox 3">
            <a:extLst>
              <a:ext uri="{FF2B5EF4-FFF2-40B4-BE49-F238E27FC236}">
                <a16:creationId xmlns:a16="http://schemas.microsoft.com/office/drawing/2014/main" id="{B2D37E9C-F6D4-A043-BF3E-A7A8D3CFD62A}"/>
              </a:ext>
            </a:extLst>
          </p:cNvPr>
          <p:cNvSpPr txBox="1"/>
          <p:nvPr/>
        </p:nvSpPr>
        <p:spPr>
          <a:xfrm>
            <a:off x="225551" y="4082800"/>
            <a:ext cx="2184445" cy="523220"/>
          </a:xfrm>
          <a:prstGeom prst="rect">
            <a:avLst/>
          </a:prstGeom>
          <a:noFill/>
        </p:spPr>
        <p:txBody>
          <a:bodyPr wrap="none" rtlCol="0">
            <a:spAutoFit/>
          </a:bodyPr>
          <a:lstStyle/>
          <a:p>
            <a:pPr algn="r"/>
            <a:r>
              <a:rPr lang="en-US" sz="2800"/>
              <a:t>Orchestration</a:t>
            </a:r>
          </a:p>
        </p:txBody>
      </p:sp>
      <p:sp>
        <p:nvSpPr>
          <p:cNvPr id="5" name="TextBox 4">
            <a:extLst>
              <a:ext uri="{FF2B5EF4-FFF2-40B4-BE49-F238E27FC236}">
                <a16:creationId xmlns:a16="http://schemas.microsoft.com/office/drawing/2014/main" id="{B55F8F34-2D17-6949-A9A7-C8E1F04EDC3A}"/>
              </a:ext>
            </a:extLst>
          </p:cNvPr>
          <p:cNvSpPr txBox="1"/>
          <p:nvPr/>
        </p:nvSpPr>
        <p:spPr>
          <a:xfrm>
            <a:off x="559131" y="5018985"/>
            <a:ext cx="1767436" cy="954107"/>
          </a:xfrm>
          <a:prstGeom prst="rect">
            <a:avLst/>
          </a:prstGeom>
          <a:noFill/>
        </p:spPr>
        <p:txBody>
          <a:bodyPr wrap="square" rtlCol="0">
            <a:spAutoFit/>
          </a:bodyPr>
          <a:lstStyle/>
          <a:p>
            <a:pPr algn="r"/>
            <a:r>
              <a:rPr lang="en-US" sz="2800"/>
              <a:t>Resource Allocation</a:t>
            </a:r>
          </a:p>
        </p:txBody>
      </p:sp>
      <p:sp>
        <p:nvSpPr>
          <p:cNvPr id="6" name="Title 5">
            <a:extLst>
              <a:ext uri="{FF2B5EF4-FFF2-40B4-BE49-F238E27FC236}">
                <a16:creationId xmlns:a16="http://schemas.microsoft.com/office/drawing/2014/main" id="{6E279446-AD74-364F-9617-DB740EF6AE10}"/>
              </a:ext>
            </a:extLst>
          </p:cNvPr>
          <p:cNvSpPr>
            <a:spLocks noGrp="1"/>
          </p:cNvSpPr>
          <p:nvPr>
            <p:ph type="title"/>
          </p:nvPr>
        </p:nvSpPr>
        <p:spPr/>
        <p:txBody>
          <a:bodyPr/>
          <a:lstStyle/>
          <a:p>
            <a:r>
              <a:rPr lang="en-US">
                <a:latin typeface="Avenir" panose="02000503020000020003" pitchFamily="2" charset="0"/>
              </a:rPr>
              <a:t>How can workflow tools cooperate?</a:t>
            </a:r>
            <a:endParaRPr lang="en-US">
              <a:latin typeface="Avenir Book" panose="02000503020000020003" pitchFamily="2" charset="0"/>
            </a:endParaRPr>
          </a:p>
        </p:txBody>
      </p:sp>
      <p:cxnSp>
        <p:nvCxnSpPr>
          <p:cNvPr id="8" name="Straight Connector 7">
            <a:extLst>
              <a:ext uri="{FF2B5EF4-FFF2-40B4-BE49-F238E27FC236}">
                <a16:creationId xmlns:a16="http://schemas.microsoft.com/office/drawing/2014/main" id="{260603DC-7A7F-9F48-B14D-C8859297AE3B}"/>
              </a:ext>
            </a:extLst>
          </p:cNvPr>
          <p:cNvCxnSpPr>
            <a:cxnSpLocks/>
          </p:cNvCxnSpPr>
          <p:nvPr/>
        </p:nvCxnSpPr>
        <p:spPr>
          <a:xfrm>
            <a:off x="750023" y="2633472"/>
            <a:ext cx="10259353" cy="0"/>
          </a:xfrm>
          <a:prstGeom prst="line">
            <a:avLst/>
          </a:prstGeom>
          <a:ln w="285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2459AD4-23ED-FD43-AA57-D37A77DD2FCE}"/>
              </a:ext>
            </a:extLst>
          </p:cNvPr>
          <p:cNvCxnSpPr>
            <a:cxnSpLocks/>
          </p:cNvCxnSpPr>
          <p:nvPr/>
        </p:nvCxnSpPr>
        <p:spPr>
          <a:xfrm>
            <a:off x="750023" y="3846576"/>
            <a:ext cx="10259353" cy="0"/>
          </a:xfrm>
          <a:prstGeom prst="line">
            <a:avLst/>
          </a:prstGeom>
          <a:ln w="285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D301D85-6092-F140-BB80-39398EF23948}"/>
              </a:ext>
            </a:extLst>
          </p:cNvPr>
          <p:cNvCxnSpPr>
            <a:cxnSpLocks/>
          </p:cNvCxnSpPr>
          <p:nvPr/>
        </p:nvCxnSpPr>
        <p:spPr>
          <a:xfrm>
            <a:off x="750023" y="4942582"/>
            <a:ext cx="10259353" cy="0"/>
          </a:xfrm>
          <a:prstGeom prst="line">
            <a:avLst/>
          </a:prstGeom>
          <a:ln w="285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E4B0FA6-F29E-434A-8F9A-A51D5177E74E}"/>
              </a:ext>
            </a:extLst>
          </p:cNvPr>
          <p:cNvSpPr txBox="1"/>
          <p:nvPr/>
        </p:nvSpPr>
        <p:spPr>
          <a:xfrm>
            <a:off x="3913632" y="1872246"/>
            <a:ext cx="1590500" cy="461665"/>
          </a:xfrm>
          <a:prstGeom prst="rect">
            <a:avLst/>
          </a:prstGeom>
          <a:noFill/>
        </p:spPr>
        <p:txBody>
          <a:bodyPr wrap="none" rtlCol="0">
            <a:spAutoFit/>
          </a:bodyPr>
          <a:lstStyle/>
          <a:p>
            <a:r>
              <a:rPr lang="en-US" sz="2400" err="1"/>
              <a:t>UQPipeline</a:t>
            </a:r>
            <a:endParaRPr lang="en-US" sz="2400"/>
          </a:p>
        </p:txBody>
      </p:sp>
      <p:sp>
        <p:nvSpPr>
          <p:cNvPr id="13" name="TextBox 12">
            <a:extLst>
              <a:ext uri="{FF2B5EF4-FFF2-40B4-BE49-F238E27FC236}">
                <a16:creationId xmlns:a16="http://schemas.microsoft.com/office/drawing/2014/main" id="{532FB2F0-6570-D74A-BD85-90B68D1AAA9F}"/>
              </a:ext>
            </a:extLst>
          </p:cNvPr>
          <p:cNvSpPr txBox="1"/>
          <p:nvPr/>
        </p:nvSpPr>
        <p:spPr>
          <a:xfrm>
            <a:off x="5892620" y="1872246"/>
            <a:ext cx="684803" cy="461665"/>
          </a:xfrm>
          <a:prstGeom prst="rect">
            <a:avLst/>
          </a:prstGeom>
          <a:noFill/>
        </p:spPr>
        <p:txBody>
          <a:bodyPr wrap="none" rtlCol="0">
            <a:spAutoFit/>
          </a:bodyPr>
          <a:lstStyle/>
          <a:p>
            <a:r>
              <a:rPr lang="en-US" sz="2400" err="1"/>
              <a:t>sina</a:t>
            </a:r>
            <a:endParaRPr lang="en-US" sz="2400"/>
          </a:p>
        </p:txBody>
      </p:sp>
      <p:sp>
        <p:nvSpPr>
          <p:cNvPr id="14" name="TextBox 13">
            <a:extLst>
              <a:ext uri="{FF2B5EF4-FFF2-40B4-BE49-F238E27FC236}">
                <a16:creationId xmlns:a16="http://schemas.microsoft.com/office/drawing/2014/main" id="{0200432D-95DA-2D4E-B3AA-E0F2892274A5}"/>
              </a:ext>
            </a:extLst>
          </p:cNvPr>
          <p:cNvSpPr txBox="1"/>
          <p:nvPr/>
        </p:nvSpPr>
        <p:spPr>
          <a:xfrm>
            <a:off x="6965911" y="1872246"/>
            <a:ext cx="1132682" cy="461665"/>
          </a:xfrm>
          <a:prstGeom prst="rect">
            <a:avLst/>
          </a:prstGeom>
          <a:noFill/>
        </p:spPr>
        <p:txBody>
          <a:bodyPr wrap="none" rtlCol="0">
            <a:spAutoFit/>
          </a:bodyPr>
          <a:lstStyle/>
          <a:p>
            <a:r>
              <a:rPr lang="en-US" sz="2400"/>
              <a:t>conduit</a:t>
            </a:r>
          </a:p>
        </p:txBody>
      </p:sp>
      <p:sp>
        <p:nvSpPr>
          <p:cNvPr id="15" name="TextBox 14">
            <a:extLst>
              <a:ext uri="{FF2B5EF4-FFF2-40B4-BE49-F238E27FC236}">
                <a16:creationId xmlns:a16="http://schemas.microsoft.com/office/drawing/2014/main" id="{5F8F3267-92D4-F34D-943A-AFB6491B8692}"/>
              </a:ext>
            </a:extLst>
          </p:cNvPr>
          <p:cNvSpPr txBox="1"/>
          <p:nvPr/>
        </p:nvSpPr>
        <p:spPr>
          <a:xfrm>
            <a:off x="8487081" y="1872246"/>
            <a:ext cx="909864" cy="461665"/>
          </a:xfrm>
          <a:prstGeom prst="rect">
            <a:avLst/>
          </a:prstGeom>
          <a:noFill/>
        </p:spPr>
        <p:txBody>
          <a:bodyPr wrap="none" rtlCol="0">
            <a:spAutoFit/>
          </a:bodyPr>
          <a:lstStyle/>
          <a:p>
            <a:r>
              <a:rPr lang="en-US" sz="2400"/>
              <a:t>codes</a:t>
            </a:r>
          </a:p>
        </p:txBody>
      </p:sp>
      <p:sp>
        <p:nvSpPr>
          <p:cNvPr id="16" name="TextBox 15">
            <a:extLst>
              <a:ext uri="{FF2B5EF4-FFF2-40B4-BE49-F238E27FC236}">
                <a16:creationId xmlns:a16="http://schemas.microsoft.com/office/drawing/2014/main" id="{C3237438-C577-7349-B2DB-B217080C39B1}"/>
              </a:ext>
            </a:extLst>
          </p:cNvPr>
          <p:cNvSpPr txBox="1"/>
          <p:nvPr/>
        </p:nvSpPr>
        <p:spPr>
          <a:xfrm>
            <a:off x="6037960" y="3001662"/>
            <a:ext cx="1215013" cy="461665"/>
          </a:xfrm>
          <a:prstGeom prst="rect">
            <a:avLst/>
          </a:prstGeom>
          <a:noFill/>
        </p:spPr>
        <p:txBody>
          <a:bodyPr wrap="none" rtlCol="0">
            <a:spAutoFit/>
          </a:bodyPr>
          <a:lstStyle/>
          <a:p>
            <a:r>
              <a:rPr lang="en-US" sz="2400"/>
              <a:t>maestro</a:t>
            </a:r>
          </a:p>
        </p:txBody>
      </p:sp>
      <p:sp>
        <p:nvSpPr>
          <p:cNvPr id="17" name="TextBox 16">
            <a:extLst>
              <a:ext uri="{FF2B5EF4-FFF2-40B4-BE49-F238E27FC236}">
                <a16:creationId xmlns:a16="http://schemas.microsoft.com/office/drawing/2014/main" id="{BC795D75-D059-B542-A12F-6A5858EDC9F7}"/>
              </a:ext>
            </a:extLst>
          </p:cNvPr>
          <p:cNvSpPr txBox="1"/>
          <p:nvPr/>
        </p:nvSpPr>
        <p:spPr>
          <a:xfrm>
            <a:off x="7826630" y="4141897"/>
            <a:ext cx="994183" cy="461665"/>
          </a:xfrm>
          <a:prstGeom prst="rect">
            <a:avLst/>
          </a:prstGeom>
          <a:noFill/>
        </p:spPr>
        <p:txBody>
          <a:bodyPr wrap="none" rtlCol="0">
            <a:spAutoFit/>
          </a:bodyPr>
          <a:lstStyle/>
          <a:p>
            <a:r>
              <a:rPr lang="en-US" sz="2400"/>
              <a:t>merlin</a:t>
            </a:r>
          </a:p>
        </p:txBody>
      </p:sp>
      <p:sp>
        <p:nvSpPr>
          <p:cNvPr id="18" name="TextBox 17">
            <a:extLst>
              <a:ext uri="{FF2B5EF4-FFF2-40B4-BE49-F238E27FC236}">
                <a16:creationId xmlns:a16="http://schemas.microsoft.com/office/drawing/2014/main" id="{A7880369-F935-D74E-AC86-64CBCEC745E3}"/>
              </a:ext>
            </a:extLst>
          </p:cNvPr>
          <p:cNvSpPr txBox="1"/>
          <p:nvPr/>
        </p:nvSpPr>
        <p:spPr>
          <a:xfrm>
            <a:off x="6321183" y="5411456"/>
            <a:ext cx="644728" cy="461665"/>
          </a:xfrm>
          <a:prstGeom prst="rect">
            <a:avLst/>
          </a:prstGeom>
          <a:noFill/>
        </p:spPr>
        <p:txBody>
          <a:bodyPr wrap="none" rtlCol="0">
            <a:spAutoFit/>
          </a:bodyPr>
          <a:lstStyle/>
          <a:p>
            <a:r>
              <a:rPr lang="en-US" sz="2400"/>
              <a:t>flux</a:t>
            </a:r>
          </a:p>
        </p:txBody>
      </p:sp>
      <p:pic>
        <p:nvPicPr>
          <p:cNvPr id="21" name="Graphic 20" descr="Puzzle">
            <a:extLst>
              <a:ext uri="{FF2B5EF4-FFF2-40B4-BE49-F238E27FC236}">
                <a16:creationId xmlns:a16="http://schemas.microsoft.com/office/drawing/2014/main" id="{BE55CF40-B6C3-A344-9FE7-56BB50C46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7517" y="1872246"/>
            <a:ext cx="599682" cy="599682"/>
          </a:xfrm>
          <a:prstGeom prst="rect">
            <a:avLst/>
          </a:prstGeom>
        </p:spPr>
      </p:pic>
      <p:pic>
        <p:nvPicPr>
          <p:cNvPr id="23" name="Graphic 22" descr="Hierarchy">
            <a:extLst>
              <a:ext uri="{FF2B5EF4-FFF2-40B4-BE49-F238E27FC236}">
                <a16:creationId xmlns:a16="http://schemas.microsoft.com/office/drawing/2014/main" id="{12122FFD-C312-3D41-99A8-816756C508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669572" y="2933034"/>
            <a:ext cx="697627" cy="697627"/>
          </a:xfrm>
          <a:prstGeom prst="rect">
            <a:avLst/>
          </a:prstGeom>
        </p:spPr>
      </p:pic>
      <p:pic>
        <p:nvPicPr>
          <p:cNvPr id="25" name="Graphic 24" descr="Workflow">
            <a:extLst>
              <a:ext uri="{FF2B5EF4-FFF2-40B4-BE49-F238E27FC236}">
                <a16:creationId xmlns:a16="http://schemas.microsoft.com/office/drawing/2014/main" id="{891FDDB1-6E0A-1E40-8311-74B8B4EAEE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69572" y="3967223"/>
            <a:ext cx="802199" cy="802199"/>
          </a:xfrm>
          <a:prstGeom prst="rect">
            <a:avLst/>
          </a:prstGeom>
        </p:spPr>
      </p:pic>
      <p:pic>
        <p:nvPicPr>
          <p:cNvPr id="27" name="Graphic 26" descr="Computer">
            <a:extLst>
              <a:ext uri="{FF2B5EF4-FFF2-40B4-BE49-F238E27FC236}">
                <a16:creationId xmlns:a16="http://schemas.microsoft.com/office/drawing/2014/main" id="{E9061DE9-208D-2C41-A9FD-E827BC5D28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9572" y="5130703"/>
            <a:ext cx="805813" cy="805813"/>
          </a:xfrm>
          <a:prstGeom prst="rect">
            <a:avLst/>
          </a:prstGeom>
        </p:spPr>
      </p:pic>
      <p:sp>
        <p:nvSpPr>
          <p:cNvPr id="7" name="Rectangle 6">
            <a:extLst>
              <a:ext uri="{FF2B5EF4-FFF2-40B4-BE49-F238E27FC236}">
                <a16:creationId xmlns:a16="http://schemas.microsoft.com/office/drawing/2014/main" id="{38D4BEAD-612B-2D4E-8FA6-5AE07DE1FCA5}"/>
              </a:ext>
            </a:extLst>
          </p:cNvPr>
          <p:cNvSpPr/>
          <p:nvPr/>
        </p:nvSpPr>
        <p:spPr>
          <a:xfrm>
            <a:off x="3967829" y="3046121"/>
            <a:ext cx="1590500" cy="461665"/>
          </a:xfrm>
          <a:prstGeom prst="rect">
            <a:avLst/>
          </a:prstGeom>
        </p:spPr>
        <p:txBody>
          <a:bodyPr wrap="none">
            <a:spAutoFit/>
          </a:bodyPr>
          <a:lstStyle/>
          <a:p>
            <a:pPr lvl="0"/>
            <a:r>
              <a:rPr lang="en-US" sz="2400" err="1"/>
              <a:t>UQPipeline</a:t>
            </a:r>
            <a:endParaRPr lang="en-US" sz="2400"/>
          </a:p>
        </p:txBody>
      </p:sp>
      <p:sp>
        <p:nvSpPr>
          <p:cNvPr id="24" name="Rectangle 23">
            <a:extLst>
              <a:ext uri="{FF2B5EF4-FFF2-40B4-BE49-F238E27FC236}">
                <a16:creationId xmlns:a16="http://schemas.microsoft.com/office/drawing/2014/main" id="{8E10BF21-30AF-F64E-B367-46786ED741D6}"/>
              </a:ext>
            </a:extLst>
          </p:cNvPr>
          <p:cNvSpPr/>
          <p:nvPr/>
        </p:nvSpPr>
        <p:spPr>
          <a:xfrm>
            <a:off x="4015595" y="4142126"/>
            <a:ext cx="1590500" cy="461665"/>
          </a:xfrm>
          <a:prstGeom prst="rect">
            <a:avLst/>
          </a:prstGeom>
        </p:spPr>
        <p:txBody>
          <a:bodyPr wrap="none">
            <a:spAutoFit/>
          </a:bodyPr>
          <a:lstStyle/>
          <a:p>
            <a:pPr lvl="0"/>
            <a:r>
              <a:rPr lang="en-US" sz="2400" err="1"/>
              <a:t>UQPipeline</a:t>
            </a:r>
            <a:endParaRPr lang="en-US" sz="2400"/>
          </a:p>
        </p:txBody>
      </p:sp>
      <p:sp>
        <p:nvSpPr>
          <p:cNvPr id="28" name="TextBox 27">
            <a:extLst>
              <a:ext uri="{FF2B5EF4-FFF2-40B4-BE49-F238E27FC236}">
                <a16:creationId xmlns:a16="http://schemas.microsoft.com/office/drawing/2014/main" id="{3CE43D9E-1493-194A-A41E-A8F5BA691A59}"/>
              </a:ext>
            </a:extLst>
          </p:cNvPr>
          <p:cNvSpPr txBox="1"/>
          <p:nvPr/>
        </p:nvSpPr>
        <p:spPr>
          <a:xfrm>
            <a:off x="6037960" y="4141897"/>
            <a:ext cx="1215013" cy="461665"/>
          </a:xfrm>
          <a:prstGeom prst="rect">
            <a:avLst/>
          </a:prstGeom>
          <a:noFill/>
        </p:spPr>
        <p:txBody>
          <a:bodyPr wrap="none" rtlCol="0">
            <a:spAutoFit/>
          </a:bodyPr>
          <a:lstStyle/>
          <a:p>
            <a:r>
              <a:rPr lang="en-US" sz="2400"/>
              <a:t>maestro</a:t>
            </a:r>
          </a:p>
        </p:txBody>
      </p:sp>
      <p:sp>
        <p:nvSpPr>
          <p:cNvPr id="29" name="TextBox 28">
            <a:extLst>
              <a:ext uri="{FF2B5EF4-FFF2-40B4-BE49-F238E27FC236}">
                <a16:creationId xmlns:a16="http://schemas.microsoft.com/office/drawing/2014/main" id="{84DFD279-8EEC-C14B-8B24-3141C7CC5093}"/>
              </a:ext>
            </a:extLst>
          </p:cNvPr>
          <p:cNvSpPr txBox="1"/>
          <p:nvPr/>
        </p:nvSpPr>
        <p:spPr>
          <a:xfrm>
            <a:off x="4577287" y="5411455"/>
            <a:ext cx="467116" cy="461665"/>
          </a:xfrm>
          <a:prstGeom prst="rect">
            <a:avLst/>
          </a:prstGeom>
          <a:noFill/>
        </p:spPr>
        <p:txBody>
          <a:bodyPr wrap="none" rtlCol="0">
            <a:spAutoFit/>
          </a:bodyPr>
          <a:lstStyle/>
          <a:p>
            <a:r>
              <a:rPr lang="en-US" sz="2400" err="1"/>
              <a:t>lsf</a:t>
            </a:r>
            <a:endParaRPr lang="en-US" sz="2400"/>
          </a:p>
        </p:txBody>
      </p:sp>
      <p:sp>
        <p:nvSpPr>
          <p:cNvPr id="30" name="TextBox 29">
            <a:extLst>
              <a:ext uri="{FF2B5EF4-FFF2-40B4-BE49-F238E27FC236}">
                <a16:creationId xmlns:a16="http://schemas.microsoft.com/office/drawing/2014/main" id="{3CCE3BF7-7BD9-234E-9FF0-C715967E5732}"/>
              </a:ext>
            </a:extLst>
          </p:cNvPr>
          <p:cNvSpPr txBox="1"/>
          <p:nvPr/>
        </p:nvSpPr>
        <p:spPr>
          <a:xfrm>
            <a:off x="7826630" y="5411456"/>
            <a:ext cx="889987" cy="461665"/>
          </a:xfrm>
          <a:prstGeom prst="rect">
            <a:avLst/>
          </a:prstGeom>
          <a:noFill/>
        </p:spPr>
        <p:txBody>
          <a:bodyPr wrap="none" rtlCol="0">
            <a:spAutoFit/>
          </a:bodyPr>
          <a:lstStyle/>
          <a:p>
            <a:r>
              <a:rPr lang="en-US" sz="2400" err="1"/>
              <a:t>slurm</a:t>
            </a:r>
            <a:endParaRPr lang="en-US" sz="2400"/>
          </a:p>
        </p:txBody>
      </p:sp>
      <p:sp>
        <p:nvSpPr>
          <p:cNvPr id="31" name="TextBox 30">
            <a:extLst>
              <a:ext uri="{FF2B5EF4-FFF2-40B4-BE49-F238E27FC236}">
                <a16:creationId xmlns:a16="http://schemas.microsoft.com/office/drawing/2014/main" id="{6FF85E01-88A8-674B-BAC9-ECDA7B41573F}"/>
              </a:ext>
            </a:extLst>
          </p:cNvPr>
          <p:cNvSpPr txBox="1"/>
          <p:nvPr/>
        </p:nvSpPr>
        <p:spPr>
          <a:xfrm>
            <a:off x="6085824" y="6442048"/>
            <a:ext cx="4322722" cy="369332"/>
          </a:xfrm>
          <a:prstGeom prst="rect">
            <a:avLst/>
          </a:prstGeom>
          <a:noFill/>
        </p:spPr>
        <p:txBody>
          <a:bodyPr wrap="none" rtlCol="0">
            <a:spAutoFit/>
          </a:bodyPr>
          <a:lstStyle/>
          <a:p>
            <a:r>
              <a:rPr lang="en-US"/>
              <a:t>Slide from Luc Peterson’s WIP talk on Merlin</a:t>
            </a:r>
          </a:p>
        </p:txBody>
      </p:sp>
    </p:spTree>
    <p:extLst>
      <p:ext uri="{BB962C8B-B14F-4D97-AF65-F5344CB8AC3E}">
        <p14:creationId xmlns:p14="http://schemas.microsoft.com/office/powerpoint/2010/main" val="36078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46C100E-6CB9-1F4E-BDC9-0AB604B8D114}"/>
              </a:ext>
            </a:extLst>
          </p:cNvPr>
          <p:cNvSpPr txBox="1">
            <a:spLocks/>
          </p:cNvSpPr>
          <p:nvPr/>
        </p:nvSpPr>
        <p:spPr>
          <a:xfrm>
            <a:off x="435366" y="2909148"/>
            <a:ext cx="10972800" cy="1039704"/>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endParaRPr lang="en-US">
              <a:latin typeface="Avenir" panose="02000503020000020003" pitchFamily="2" charset="0"/>
            </a:endParaRPr>
          </a:p>
          <a:p>
            <a:pPr defTabSz="914400"/>
            <a:endParaRPr lang="en-US">
              <a:latin typeface="Avenir" panose="02000503020000020003" pitchFamily="2" charset="0"/>
            </a:endParaRPr>
          </a:p>
          <a:p>
            <a:pPr defTabSz="914400"/>
            <a:endParaRPr lang="en-US">
              <a:latin typeface="Avenir" panose="02000503020000020003" pitchFamily="2" charset="0"/>
            </a:endParaRPr>
          </a:p>
          <a:p>
            <a:pPr defTabSz="914400"/>
            <a:r>
              <a:rPr lang="en-US">
                <a:latin typeface="Avenir" panose="02000503020000020003" pitchFamily="2" charset="0"/>
              </a:rPr>
              <a:t> </a:t>
            </a:r>
          </a:p>
          <a:p>
            <a:pPr defTabSz="914400"/>
            <a:endParaRPr lang="en-US">
              <a:latin typeface="Avenir" panose="02000503020000020003" pitchFamily="2" charset="0"/>
            </a:endParaRPr>
          </a:p>
          <a:p>
            <a:pPr defTabSz="914400"/>
            <a:r>
              <a:rPr lang="en-US" sz="1200" b="1">
                <a:latin typeface="Avenir" panose="02000503020000020003" pitchFamily="2" charset="0"/>
              </a:rPr>
              <a:t>Acknowledgment</a:t>
            </a:r>
            <a:r>
              <a:rPr lang="en-US" sz="1200">
                <a:latin typeface="Avenir" panose="02000503020000020003" pitchFamily="2" charset="0"/>
              </a:rPr>
              <a:t>: Ned Bass, </a:t>
            </a:r>
            <a:r>
              <a:rPr lang="en-US" sz="1200" err="1">
                <a:latin typeface="Avenir" panose="02000503020000020003" pitchFamily="2" charset="0"/>
              </a:rPr>
              <a:t>Subhendu</a:t>
            </a:r>
            <a:r>
              <a:rPr lang="en-US" sz="1200">
                <a:latin typeface="Avenir" panose="02000503020000020003" pitchFamily="2" charset="0"/>
              </a:rPr>
              <a:t> Behera, Albert Chu, Kyle Chard, Brandon Cook, James Corbett, Ryan Day, Franc Di Natalie, David </a:t>
            </a:r>
            <a:r>
              <a:rPr lang="en-US" sz="1200" err="1">
                <a:latin typeface="Avenir" panose="02000503020000020003" pitchFamily="2" charset="0"/>
              </a:rPr>
              <a:t>Domyancic</a:t>
            </a:r>
            <a:r>
              <a:rPr lang="en-US" sz="1200">
                <a:latin typeface="Avenir" panose="02000503020000020003" pitchFamily="2" charset="0"/>
              </a:rPr>
              <a:t>, Phil Eckert, Stephen </a:t>
            </a:r>
            <a:r>
              <a:rPr lang="en-US" sz="1200" err="1">
                <a:latin typeface="Avenir" panose="02000503020000020003" pitchFamily="2" charset="0"/>
              </a:rPr>
              <a:t>Herbein</a:t>
            </a:r>
            <a:r>
              <a:rPr lang="en-US" sz="1200">
                <a:latin typeface="Avenir" panose="02000503020000020003" pitchFamily="2" charset="0"/>
              </a:rPr>
              <a:t>, Jim Garlick, Elsa </a:t>
            </a:r>
            <a:r>
              <a:rPr lang="en-US" sz="1200" err="1">
                <a:latin typeface="Avenir" panose="02000503020000020003" pitchFamily="2" charset="0"/>
              </a:rPr>
              <a:t>Gonsiorowski</a:t>
            </a:r>
            <a:r>
              <a:rPr lang="en-US" sz="1200">
                <a:latin typeface="Avenir" panose="02000503020000020003" pitchFamily="2" charset="0"/>
              </a:rPr>
              <a:t>, Mark </a:t>
            </a:r>
            <a:r>
              <a:rPr lang="en-US" sz="1200" err="1">
                <a:latin typeface="Avenir" panose="02000503020000020003" pitchFamily="2" charset="0"/>
              </a:rPr>
              <a:t>Grondona</a:t>
            </a:r>
            <a:r>
              <a:rPr lang="en-US" sz="1200">
                <a:latin typeface="Avenir" panose="02000503020000020003" pitchFamily="2" charset="0"/>
              </a:rPr>
              <a:t>, Helgi </a:t>
            </a:r>
            <a:r>
              <a:rPr lang="en-US" sz="1200" err="1">
                <a:latin typeface="Avenir" panose="02000503020000020003" pitchFamily="2" charset="0"/>
              </a:rPr>
              <a:t>Ingolfsson</a:t>
            </a:r>
            <a:r>
              <a:rPr lang="en-US" sz="1200">
                <a:latin typeface="Avenir" panose="02000503020000020003" pitchFamily="2" charset="0"/>
              </a:rPr>
              <a:t>, </a:t>
            </a:r>
            <a:r>
              <a:rPr lang="en-US" sz="1200" err="1">
                <a:latin typeface="Avenir" panose="02000503020000020003" pitchFamily="2" charset="0"/>
              </a:rPr>
              <a:t>Shantenu</a:t>
            </a:r>
            <a:r>
              <a:rPr lang="en-US" sz="1200">
                <a:latin typeface="Avenir" panose="02000503020000020003" pitchFamily="2" charset="0"/>
              </a:rPr>
              <a:t> Jha, </a:t>
            </a:r>
            <a:r>
              <a:rPr lang="en-US" sz="1200" err="1">
                <a:latin typeface="Avenir" panose="02000503020000020003" pitchFamily="2" charset="0"/>
              </a:rPr>
              <a:t>Zvonko</a:t>
            </a:r>
            <a:r>
              <a:rPr lang="en-US" sz="1200">
                <a:latin typeface="Avenir" panose="02000503020000020003" pitchFamily="2" charset="0"/>
              </a:rPr>
              <a:t> Kaiser, Dan Laney, Carlos Eduardo Gutierrez, Edgar Leon, Don Lipari, Daniel Milroy, Joseph Koning, Claudia </a:t>
            </a:r>
            <a:r>
              <a:rPr lang="en-US" sz="1200" err="1">
                <a:latin typeface="Avenir" panose="02000503020000020003" pitchFamily="2" charset="0"/>
              </a:rPr>
              <a:t>Misale</a:t>
            </a:r>
            <a:r>
              <a:rPr lang="en-US" sz="1200">
                <a:latin typeface="Avenir" panose="02000503020000020003" pitchFamily="2" charset="0"/>
              </a:rPr>
              <a:t>, Chris Moussa, Frank Muller, </a:t>
            </a:r>
            <a:r>
              <a:rPr lang="en-US" sz="1200" err="1">
                <a:latin typeface="Avenir" panose="02000503020000020003" pitchFamily="2" charset="0"/>
              </a:rPr>
              <a:t>Tapasya</a:t>
            </a:r>
            <a:r>
              <a:rPr lang="en-US" sz="1200">
                <a:latin typeface="Avenir" panose="02000503020000020003" pitchFamily="2" charset="0"/>
              </a:rPr>
              <a:t> </a:t>
            </a:r>
            <a:r>
              <a:rPr lang="en-US" sz="1200" err="1">
                <a:latin typeface="Avenir" panose="02000503020000020003" pitchFamily="2" charset="0"/>
              </a:rPr>
              <a:t>Patki</a:t>
            </a:r>
            <a:r>
              <a:rPr lang="en-US" sz="1200">
                <a:latin typeface="Avenir" panose="02000503020000020003" pitchFamily="2" charset="0"/>
              </a:rPr>
              <a:t>, </a:t>
            </a:r>
            <a:r>
              <a:rPr lang="en-US" sz="1200" err="1">
                <a:latin typeface="Avenir" panose="02000503020000020003" pitchFamily="2" charset="0"/>
              </a:rPr>
              <a:t>Yoonho</a:t>
            </a:r>
            <a:r>
              <a:rPr lang="en-US" sz="1200">
                <a:latin typeface="Avenir" panose="02000503020000020003" pitchFamily="2" charset="0"/>
              </a:rPr>
              <a:t> Park, Luc Peterson, Barry Rountree, Thomas R. W. </a:t>
            </a:r>
            <a:r>
              <a:rPr lang="en-US" sz="1200" err="1">
                <a:latin typeface="Avenir" panose="02000503020000020003" pitchFamily="2" charset="0"/>
              </a:rPr>
              <a:t>Scogland</a:t>
            </a:r>
            <a:r>
              <a:rPr lang="en-US" sz="1200">
                <a:latin typeface="Avenir" panose="02000503020000020003" pitchFamily="2" charset="0"/>
              </a:rPr>
              <a:t>, Becky </a:t>
            </a:r>
            <a:r>
              <a:rPr lang="en-US" sz="1200" err="1">
                <a:latin typeface="Avenir" panose="02000503020000020003" pitchFamily="2" charset="0"/>
              </a:rPr>
              <a:t>Springmeyer</a:t>
            </a:r>
            <a:r>
              <a:rPr lang="en-US" sz="1200">
                <a:latin typeface="Avenir" panose="02000503020000020003" pitchFamily="2" charset="0"/>
              </a:rPr>
              <a:t>, Michela </a:t>
            </a:r>
            <a:r>
              <a:rPr lang="en-US" sz="1200" err="1">
                <a:latin typeface="Avenir" panose="02000503020000020003" pitchFamily="2" charset="0"/>
              </a:rPr>
              <a:t>Taufer</a:t>
            </a:r>
            <a:r>
              <a:rPr lang="en-US" sz="1200">
                <a:latin typeface="Avenir" panose="02000503020000020003" pitchFamily="2" charset="0"/>
              </a:rPr>
              <a:t>, Jae-Seung </a:t>
            </a:r>
            <a:r>
              <a:rPr lang="en-US" sz="1200" err="1">
                <a:latin typeface="Avenir" panose="02000503020000020003" pitchFamily="2" charset="0"/>
              </a:rPr>
              <a:t>Yeom</a:t>
            </a:r>
            <a:r>
              <a:rPr lang="en-US" sz="1200">
                <a:latin typeface="Avenir" panose="02000503020000020003" pitchFamily="2" charset="0"/>
              </a:rPr>
              <a:t>, Veronica Vergara and </a:t>
            </a:r>
            <a:r>
              <a:rPr lang="en-US" sz="1200" err="1">
                <a:latin typeface="Avenir" panose="02000503020000020003" pitchFamily="2" charset="0"/>
              </a:rPr>
              <a:t>Xiaohua</a:t>
            </a:r>
            <a:r>
              <a:rPr lang="en-US" sz="1200">
                <a:latin typeface="Avenir" panose="02000503020000020003" pitchFamily="2" charset="0"/>
              </a:rPr>
              <a:t> Zhang</a:t>
            </a:r>
          </a:p>
        </p:txBody>
      </p:sp>
      <p:sp>
        <p:nvSpPr>
          <p:cNvPr id="8" name="Title 7"/>
          <p:cNvSpPr>
            <a:spLocks noGrp="1"/>
          </p:cNvSpPr>
          <p:nvPr>
            <p:ph type="title"/>
          </p:nvPr>
        </p:nvSpPr>
        <p:spPr/>
        <p:txBody>
          <a:bodyPr/>
          <a:lstStyle/>
          <a:p>
            <a:r>
              <a:rPr lang="en-US">
                <a:latin typeface="Calibri" panose="020F0502020204030204" pitchFamily="34" charset="0"/>
                <a:cs typeface="Calibri" panose="020F0502020204030204" pitchFamily="34" charset="0"/>
              </a:rPr>
              <a:t>Using Flux to overcome scheduling challenges of </a:t>
            </a:r>
            <a:r>
              <a:rPr lang="en-US" err="1">
                <a:latin typeface="Calibri" panose="020F0502020204030204" pitchFamily="34" charset="0"/>
                <a:cs typeface="Calibri" panose="020F0502020204030204" pitchFamily="34" charset="0"/>
              </a:rPr>
              <a:t>exascale</a:t>
            </a:r>
            <a:r>
              <a:rPr lang="en-US">
                <a:latin typeface="Calibri" panose="020F0502020204030204" pitchFamily="34" charset="0"/>
                <a:cs typeface="Calibri" panose="020F0502020204030204" pitchFamily="34" charset="0"/>
              </a:rPr>
              <a:t> workflows</a:t>
            </a:r>
          </a:p>
        </p:txBody>
      </p:sp>
      <p:sp>
        <p:nvSpPr>
          <p:cNvPr id="11" name="Text Placeholder 10"/>
          <p:cNvSpPr>
            <a:spLocks noGrp="1"/>
          </p:cNvSpPr>
          <p:nvPr>
            <p:ph type="body" sz="quarter" idx="13"/>
          </p:nvPr>
        </p:nvSpPr>
        <p:spPr/>
        <p:txBody>
          <a:bodyPr/>
          <a:lstStyle/>
          <a:p>
            <a:pPr marL="58738" indent="-1588"/>
            <a:r>
              <a:rPr lang="en-US" sz="1800">
                <a:latin typeface="Avenir" panose="02000503020000020003" pitchFamily="2" charset="0"/>
                <a:cs typeface="Calibri" panose="020F0502020204030204" pitchFamily="34" charset="0"/>
              </a:rPr>
              <a:t>Flux Tutorial at ECP Annual Meeting, April 14, 2020</a:t>
            </a:r>
          </a:p>
        </p:txBody>
      </p:sp>
      <p:sp>
        <p:nvSpPr>
          <p:cNvPr id="5" name="Text Placeholder 4"/>
          <p:cNvSpPr>
            <a:spLocks noGrp="1"/>
          </p:cNvSpPr>
          <p:nvPr>
            <p:ph type="body" sz="quarter" idx="14"/>
          </p:nvPr>
        </p:nvSpPr>
        <p:spPr>
          <a:xfrm>
            <a:off x="8770775" y="2394751"/>
            <a:ext cx="2556526" cy="477838"/>
          </a:xfrm>
        </p:spPr>
        <p:txBody>
          <a:bodyPr/>
          <a:lstStyle/>
          <a:p>
            <a:pPr lvl="0"/>
            <a:r>
              <a:rPr lang="en-US"/>
              <a:t>Dong H. </a:t>
            </a:r>
            <a:r>
              <a:rPr lang="en-US" err="1"/>
              <a:t>Ahn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4CE2155B-418B-254B-B659-B6F07F9B49AC}"/>
              </a:ext>
            </a:extLst>
          </p:cNvPr>
          <p:cNvGrpSpPr/>
          <p:nvPr/>
        </p:nvGrpSpPr>
        <p:grpSpPr>
          <a:xfrm>
            <a:off x="972212" y="1472184"/>
            <a:ext cx="10677245" cy="4864207"/>
            <a:chOff x="243372" y="436602"/>
            <a:chExt cx="11405402" cy="6242949"/>
          </a:xfrm>
        </p:grpSpPr>
        <p:pic>
          <p:nvPicPr>
            <p:cNvPr id="4" name="Graphic 3" descr="Database">
              <a:extLst>
                <a:ext uri="{FF2B5EF4-FFF2-40B4-BE49-F238E27FC236}">
                  <a16:creationId xmlns:a16="http://schemas.microsoft.com/office/drawing/2014/main" id="{C9C4B537-A6B0-F848-AE4C-0FB8465E35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7404" y="3510944"/>
              <a:ext cx="944407" cy="944407"/>
            </a:xfrm>
            <a:prstGeom prst="rect">
              <a:avLst/>
            </a:prstGeom>
          </p:spPr>
        </p:pic>
        <p:pic>
          <p:nvPicPr>
            <p:cNvPr id="9" name="Graphic 8" descr="Scientist">
              <a:extLst>
                <a:ext uri="{FF2B5EF4-FFF2-40B4-BE49-F238E27FC236}">
                  <a16:creationId xmlns:a16="http://schemas.microsoft.com/office/drawing/2014/main" id="{ADD2A9F8-C310-8940-A913-F9DA098DF6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863" y="2991298"/>
              <a:ext cx="914400" cy="914400"/>
            </a:xfrm>
            <a:prstGeom prst="rect">
              <a:avLst/>
            </a:prstGeom>
          </p:spPr>
        </p:pic>
        <p:pic>
          <p:nvPicPr>
            <p:cNvPr id="32" name="Graphic 31" descr="Network diagram">
              <a:extLst>
                <a:ext uri="{FF2B5EF4-FFF2-40B4-BE49-F238E27FC236}">
                  <a16:creationId xmlns:a16="http://schemas.microsoft.com/office/drawing/2014/main" id="{EFB30ED9-C157-D44A-A865-663F357870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3863" y="3803690"/>
              <a:ext cx="914400" cy="914400"/>
            </a:xfrm>
            <a:prstGeom prst="rect">
              <a:avLst/>
            </a:prstGeom>
          </p:spPr>
        </p:pic>
        <p:cxnSp>
          <p:nvCxnSpPr>
            <p:cNvPr id="36" name="Straight Arrow Connector 35">
              <a:extLst>
                <a:ext uri="{FF2B5EF4-FFF2-40B4-BE49-F238E27FC236}">
                  <a16:creationId xmlns:a16="http://schemas.microsoft.com/office/drawing/2014/main" id="{DE9F2A22-DAF8-1B43-8A40-8A3AF51B9EEE}"/>
                </a:ext>
              </a:extLst>
            </p:cNvPr>
            <p:cNvCxnSpPr>
              <a:cxnSpLocks/>
            </p:cNvCxnSpPr>
            <p:nvPr/>
          </p:nvCxnSpPr>
          <p:spPr>
            <a:xfrm>
              <a:off x="2065561" y="3960418"/>
              <a:ext cx="2920628" cy="7835"/>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77C16377-1625-664B-ABC6-80431EC2DA84}"/>
                </a:ext>
              </a:extLst>
            </p:cNvPr>
            <p:cNvGrpSpPr/>
            <p:nvPr/>
          </p:nvGrpSpPr>
          <p:grpSpPr>
            <a:xfrm>
              <a:off x="5914219" y="3846333"/>
              <a:ext cx="1349919" cy="243840"/>
              <a:chOff x="5914219" y="1420684"/>
              <a:chExt cx="1349919" cy="243840"/>
            </a:xfrm>
          </p:grpSpPr>
          <p:cxnSp>
            <p:nvCxnSpPr>
              <p:cNvPr id="43" name="Straight Arrow Connector 42">
                <a:extLst>
                  <a:ext uri="{FF2B5EF4-FFF2-40B4-BE49-F238E27FC236}">
                    <a16:creationId xmlns:a16="http://schemas.microsoft.com/office/drawing/2014/main" id="{9DF6937C-4851-C241-88D2-85469778EE37}"/>
                  </a:ext>
                </a:extLst>
              </p:cNvPr>
              <p:cNvCxnSpPr>
                <a:cxnSpLocks/>
              </p:cNvCxnSpPr>
              <p:nvPr/>
            </p:nvCxnSpPr>
            <p:spPr>
              <a:xfrm>
                <a:off x="5947858" y="1420684"/>
                <a:ext cx="1316280" cy="0"/>
              </a:xfrm>
              <a:prstGeom prst="straightConnector1">
                <a:avLst/>
              </a:prstGeom>
              <a:ln w="57150" cmpd="sng">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0640E79-1767-7642-9062-6DFC082471BD}"/>
                  </a:ext>
                </a:extLst>
              </p:cNvPr>
              <p:cNvCxnSpPr>
                <a:cxnSpLocks/>
              </p:cNvCxnSpPr>
              <p:nvPr/>
            </p:nvCxnSpPr>
            <p:spPr>
              <a:xfrm flipH="1">
                <a:off x="5914219" y="1664524"/>
                <a:ext cx="1316280" cy="0"/>
              </a:xfrm>
              <a:prstGeom prst="straightConnector1">
                <a:avLst/>
              </a:prstGeom>
              <a:ln w="57150" cmpd="sng">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pic>
          <p:nvPicPr>
            <p:cNvPr id="57" name="Picture 56">
              <a:extLst>
                <a:ext uri="{FF2B5EF4-FFF2-40B4-BE49-F238E27FC236}">
                  <a16:creationId xmlns:a16="http://schemas.microsoft.com/office/drawing/2014/main" id="{53E7D736-3616-164E-ACB4-D4EE5F1B13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6565" y="4726200"/>
              <a:ext cx="1248996" cy="260705"/>
            </a:xfrm>
            <a:prstGeom prst="rect">
              <a:avLst/>
            </a:prstGeom>
          </p:spPr>
        </p:pic>
        <p:grpSp>
          <p:nvGrpSpPr>
            <p:cNvPr id="130" name="Group 129">
              <a:extLst>
                <a:ext uri="{FF2B5EF4-FFF2-40B4-BE49-F238E27FC236}">
                  <a16:creationId xmlns:a16="http://schemas.microsoft.com/office/drawing/2014/main" id="{521B59D0-5649-5F47-A972-696CCACA842D}"/>
                </a:ext>
              </a:extLst>
            </p:cNvPr>
            <p:cNvGrpSpPr/>
            <p:nvPr/>
          </p:nvGrpSpPr>
          <p:grpSpPr>
            <a:xfrm>
              <a:off x="7295300" y="877844"/>
              <a:ext cx="3293222" cy="1168808"/>
              <a:chOff x="7350414" y="862348"/>
              <a:chExt cx="3293222" cy="1168808"/>
            </a:xfrm>
          </p:grpSpPr>
          <p:grpSp>
            <p:nvGrpSpPr>
              <p:cNvPr id="48" name="Group 47">
                <a:extLst>
                  <a:ext uri="{FF2B5EF4-FFF2-40B4-BE49-F238E27FC236}">
                    <a16:creationId xmlns:a16="http://schemas.microsoft.com/office/drawing/2014/main" id="{58A1EA2C-288D-E546-996A-D2556F97FFF2}"/>
                  </a:ext>
                </a:extLst>
              </p:cNvPr>
              <p:cNvGrpSpPr/>
              <p:nvPr/>
            </p:nvGrpSpPr>
            <p:grpSpPr>
              <a:xfrm>
                <a:off x="7350414" y="862348"/>
                <a:ext cx="3293222" cy="1168808"/>
                <a:chOff x="5033458" y="907850"/>
                <a:chExt cx="3293222" cy="1168808"/>
              </a:xfrm>
            </p:grpSpPr>
            <p:grpSp>
              <p:nvGrpSpPr>
                <p:cNvPr id="24" name="Group 23">
                  <a:extLst>
                    <a:ext uri="{FF2B5EF4-FFF2-40B4-BE49-F238E27FC236}">
                      <a16:creationId xmlns:a16="http://schemas.microsoft.com/office/drawing/2014/main" id="{5F592B3F-5C04-2C41-AFF4-AE6B68092909}"/>
                    </a:ext>
                  </a:extLst>
                </p:cNvPr>
                <p:cNvGrpSpPr/>
                <p:nvPr/>
              </p:nvGrpSpPr>
              <p:grpSpPr>
                <a:xfrm>
                  <a:off x="5033458" y="907850"/>
                  <a:ext cx="3293222" cy="1168808"/>
                  <a:chOff x="5033458" y="907850"/>
                  <a:chExt cx="3293222" cy="1168808"/>
                </a:xfrm>
              </p:grpSpPr>
              <p:pic>
                <p:nvPicPr>
                  <p:cNvPr id="14" name="Graphic 13" descr="Computer">
                    <a:extLst>
                      <a:ext uri="{FF2B5EF4-FFF2-40B4-BE49-F238E27FC236}">
                        <a16:creationId xmlns:a16="http://schemas.microsoft.com/office/drawing/2014/main" id="{0CE24B91-D028-4F42-8DE3-C85972D0EC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2280" y="1162258"/>
                    <a:ext cx="914400" cy="914400"/>
                  </a:xfrm>
                  <a:prstGeom prst="rect">
                    <a:avLst/>
                  </a:prstGeom>
                </p:spPr>
              </p:pic>
              <p:pic>
                <p:nvPicPr>
                  <p:cNvPr id="16" name="Graphic 15" descr="Robot">
                    <a:extLst>
                      <a:ext uri="{FF2B5EF4-FFF2-40B4-BE49-F238E27FC236}">
                        <a16:creationId xmlns:a16="http://schemas.microsoft.com/office/drawing/2014/main" id="{E4EF18BC-F07A-654C-97C8-C9ABCC4AFD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33458" y="1162258"/>
                    <a:ext cx="914400" cy="914400"/>
                  </a:xfrm>
                  <a:prstGeom prst="rect">
                    <a:avLst/>
                  </a:prstGeom>
                </p:spPr>
              </p:pic>
              <p:pic>
                <p:nvPicPr>
                  <p:cNvPr id="23" name="Picture 22" descr="A picture containing building, dome, umbrella, kite&#10;&#10;Description automatically generated">
                    <a:extLst>
                      <a:ext uri="{FF2B5EF4-FFF2-40B4-BE49-F238E27FC236}">
                        <a16:creationId xmlns:a16="http://schemas.microsoft.com/office/drawing/2014/main" id="{9AEE585E-DED8-9948-8F48-F3B7AB76021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294975" y="907850"/>
                    <a:ext cx="399625" cy="447856"/>
                  </a:xfrm>
                  <a:prstGeom prst="rect">
                    <a:avLst/>
                  </a:prstGeom>
                </p:spPr>
              </p:pic>
            </p:grpSp>
            <p:grpSp>
              <p:nvGrpSpPr>
                <p:cNvPr id="41" name="Group 40">
                  <a:extLst>
                    <a:ext uri="{FF2B5EF4-FFF2-40B4-BE49-F238E27FC236}">
                      <a16:creationId xmlns:a16="http://schemas.microsoft.com/office/drawing/2014/main" id="{6677FE40-9656-3946-B66D-AE103C74AF33}"/>
                    </a:ext>
                  </a:extLst>
                </p:cNvPr>
                <p:cNvGrpSpPr/>
                <p:nvPr/>
              </p:nvGrpSpPr>
              <p:grpSpPr>
                <a:xfrm>
                  <a:off x="5914219" y="1420684"/>
                  <a:ext cx="1349919" cy="243840"/>
                  <a:chOff x="5914219" y="1420684"/>
                  <a:chExt cx="1349919" cy="243840"/>
                </a:xfrm>
              </p:grpSpPr>
              <p:cxnSp>
                <p:nvCxnSpPr>
                  <p:cNvPr id="38" name="Straight Arrow Connector 37">
                    <a:extLst>
                      <a:ext uri="{FF2B5EF4-FFF2-40B4-BE49-F238E27FC236}">
                        <a16:creationId xmlns:a16="http://schemas.microsoft.com/office/drawing/2014/main" id="{CC41B816-96E2-B446-A9A1-C8A5532C1B66}"/>
                      </a:ext>
                    </a:extLst>
                  </p:cNvPr>
                  <p:cNvCxnSpPr>
                    <a:cxnSpLocks/>
                  </p:cNvCxnSpPr>
                  <p:nvPr/>
                </p:nvCxnSpPr>
                <p:spPr>
                  <a:xfrm>
                    <a:off x="5947858" y="1420684"/>
                    <a:ext cx="1316280" cy="0"/>
                  </a:xfrm>
                  <a:prstGeom prst="straightConnector1">
                    <a:avLst/>
                  </a:prstGeom>
                  <a:ln w="57150" cmpd="sng">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26B499C-E247-CB45-BA76-DA82AC427D73}"/>
                      </a:ext>
                    </a:extLst>
                  </p:cNvPr>
                  <p:cNvCxnSpPr>
                    <a:cxnSpLocks/>
                  </p:cNvCxnSpPr>
                  <p:nvPr/>
                </p:nvCxnSpPr>
                <p:spPr>
                  <a:xfrm flipH="1">
                    <a:off x="5914219" y="1664524"/>
                    <a:ext cx="1316280" cy="0"/>
                  </a:xfrm>
                  <a:prstGeom prst="straightConnector1">
                    <a:avLst/>
                  </a:prstGeom>
                  <a:ln w="57150" cmpd="sng">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grpSp>
          <p:pic>
            <p:nvPicPr>
              <p:cNvPr id="58" name="Picture 57">
                <a:extLst>
                  <a:ext uri="{FF2B5EF4-FFF2-40B4-BE49-F238E27FC236}">
                    <a16:creationId xmlns:a16="http://schemas.microsoft.com/office/drawing/2014/main" id="{C1A54716-083F-B94E-8C7D-556601DF174C}"/>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631231" y="1192956"/>
                <a:ext cx="578463" cy="578463"/>
              </a:xfrm>
              <a:prstGeom prst="rect">
                <a:avLst/>
              </a:prstGeom>
              <a:solidFill>
                <a:schemeClr val="bg1"/>
              </a:solidFill>
            </p:spPr>
          </p:pic>
        </p:grpSp>
        <p:grpSp>
          <p:nvGrpSpPr>
            <p:cNvPr id="106" name="Group 105">
              <a:extLst>
                <a:ext uri="{FF2B5EF4-FFF2-40B4-BE49-F238E27FC236}">
                  <a16:creationId xmlns:a16="http://schemas.microsoft.com/office/drawing/2014/main" id="{72208F79-F890-4343-B4FA-523A320849FE}"/>
                </a:ext>
              </a:extLst>
            </p:cNvPr>
            <p:cNvGrpSpPr/>
            <p:nvPr/>
          </p:nvGrpSpPr>
          <p:grpSpPr>
            <a:xfrm>
              <a:off x="8614011" y="4554724"/>
              <a:ext cx="1349919" cy="578463"/>
              <a:chOff x="8690211" y="4570397"/>
              <a:chExt cx="1349919" cy="578463"/>
            </a:xfrm>
          </p:grpSpPr>
          <p:grpSp>
            <p:nvGrpSpPr>
              <p:cNvPr id="100" name="Group 99">
                <a:extLst>
                  <a:ext uri="{FF2B5EF4-FFF2-40B4-BE49-F238E27FC236}">
                    <a16:creationId xmlns:a16="http://schemas.microsoft.com/office/drawing/2014/main" id="{D290402E-A47B-B845-8F0A-2B8ECAE97665}"/>
                  </a:ext>
                </a:extLst>
              </p:cNvPr>
              <p:cNvGrpSpPr/>
              <p:nvPr/>
            </p:nvGrpSpPr>
            <p:grpSpPr>
              <a:xfrm>
                <a:off x="8690211" y="4719018"/>
                <a:ext cx="1349919" cy="243840"/>
                <a:chOff x="5914219" y="1420684"/>
                <a:chExt cx="1349919" cy="243840"/>
              </a:xfrm>
            </p:grpSpPr>
            <p:cxnSp>
              <p:nvCxnSpPr>
                <p:cNvPr id="101" name="Straight Arrow Connector 100">
                  <a:extLst>
                    <a:ext uri="{FF2B5EF4-FFF2-40B4-BE49-F238E27FC236}">
                      <a16:creationId xmlns:a16="http://schemas.microsoft.com/office/drawing/2014/main" id="{98AD4376-2106-D546-8BC2-C0CECA80EE02}"/>
                    </a:ext>
                  </a:extLst>
                </p:cNvPr>
                <p:cNvCxnSpPr>
                  <a:cxnSpLocks/>
                </p:cNvCxnSpPr>
                <p:nvPr/>
              </p:nvCxnSpPr>
              <p:spPr>
                <a:xfrm>
                  <a:off x="5947858" y="1420684"/>
                  <a:ext cx="1316280" cy="0"/>
                </a:xfrm>
                <a:prstGeom prst="straightConnector1">
                  <a:avLst/>
                </a:prstGeom>
                <a:ln w="57150" cmpd="sng">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6D67E86-24E3-7842-AD08-B5EA1DC668BA}"/>
                    </a:ext>
                  </a:extLst>
                </p:cNvPr>
                <p:cNvCxnSpPr>
                  <a:cxnSpLocks/>
                </p:cNvCxnSpPr>
                <p:nvPr/>
              </p:nvCxnSpPr>
              <p:spPr>
                <a:xfrm flipH="1">
                  <a:off x="5914219" y="1664524"/>
                  <a:ext cx="1316280" cy="0"/>
                </a:xfrm>
                <a:prstGeom prst="straightConnector1">
                  <a:avLst/>
                </a:prstGeom>
                <a:ln w="57150" cmpd="sng">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pic>
            <p:nvPicPr>
              <p:cNvPr id="59" name="Picture 58">
                <a:extLst>
                  <a:ext uri="{FF2B5EF4-FFF2-40B4-BE49-F238E27FC236}">
                    <a16:creationId xmlns:a16="http://schemas.microsoft.com/office/drawing/2014/main" id="{F1A9FA3A-A682-2D48-B674-2C9E3F09B52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73225" y="4570397"/>
                <a:ext cx="578463" cy="578463"/>
              </a:xfrm>
              <a:prstGeom prst="rect">
                <a:avLst/>
              </a:prstGeom>
              <a:solidFill>
                <a:schemeClr val="bg1"/>
              </a:solidFill>
            </p:spPr>
          </p:pic>
        </p:grpSp>
        <p:pic>
          <p:nvPicPr>
            <p:cNvPr id="34" name="Picture 33" descr="A picture containing building, dome, umbrella, kite&#10;&#10;Description automatically generated">
              <a:extLst>
                <a:ext uri="{FF2B5EF4-FFF2-40B4-BE49-F238E27FC236}">
                  <a16:creationId xmlns:a16="http://schemas.microsoft.com/office/drawing/2014/main" id="{C19C1C02-8A1B-4B4F-B651-3A6357C0FB5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09123" y="3736490"/>
              <a:ext cx="399625" cy="447856"/>
            </a:xfrm>
            <a:prstGeom prst="rect">
              <a:avLst/>
            </a:prstGeom>
            <a:solidFill>
              <a:schemeClr val="bg1"/>
            </a:solidFill>
          </p:spPr>
        </p:pic>
        <p:cxnSp>
          <p:nvCxnSpPr>
            <p:cNvPr id="80" name="Elbow Connector 79">
              <a:extLst>
                <a:ext uri="{FF2B5EF4-FFF2-40B4-BE49-F238E27FC236}">
                  <a16:creationId xmlns:a16="http://schemas.microsoft.com/office/drawing/2014/main" id="{3D6B082A-795D-044C-B99F-AF8CF4553057}"/>
                </a:ext>
              </a:extLst>
            </p:cNvPr>
            <p:cNvCxnSpPr>
              <a:cxnSpLocks/>
            </p:cNvCxnSpPr>
            <p:nvPr/>
          </p:nvCxnSpPr>
          <p:spPr>
            <a:xfrm rot="16200000" flipH="1">
              <a:off x="5952168" y="4296967"/>
              <a:ext cx="1014192" cy="1612827"/>
            </a:xfrm>
            <a:prstGeom prst="bentConnector2">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Elbow Connector 80">
              <a:extLst>
                <a:ext uri="{FF2B5EF4-FFF2-40B4-BE49-F238E27FC236}">
                  <a16:creationId xmlns:a16="http://schemas.microsoft.com/office/drawing/2014/main" id="{95A61529-4852-3546-9B59-C1073AFEF194}"/>
                </a:ext>
              </a:extLst>
            </p:cNvPr>
            <p:cNvCxnSpPr>
              <a:cxnSpLocks/>
            </p:cNvCxnSpPr>
            <p:nvPr/>
          </p:nvCxnSpPr>
          <p:spPr>
            <a:xfrm rot="16200000" flipH="1">
              <a:off x="5697981" y="4262111"/>
              <a:ext cx="1327541" cy="1867394"/>
            </a:xfrm>
            <a:prstGeom prst="bentConnector2">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3D9DCF23-A541-4E4F-9B22-E4AF93148825}"/>
                </a:ext>
              </a:extLst>
            </p:cNvPr>
            <p:cNvGrpSpPr/>
            <p:nvPr/>
          </p:nvGrpSpPr>
          <p:grpSpPr>
            <a:xfrm>
              <a:off x="10165080" y="3532474"/>
              <a:ext cx="1266341" cy="2700259"/>
              <a:chOff x="10165080" y="3404326"/>
              <a:chExt cx="1266341" cy="2700259"/>
            </a:xfrm>
          </p:grpSpPr>
          <p:pic>
            <p:nvPicPr>
              <p:cNvPr id="54" name="Graphic 53" descr="Computer">
                <a:extLst>
                  <a:ext uri="{FF2B5EF4-FFF2-40B4-BE49-F238E27FC236}">
                    <a16:creationId xmlns:a16="http://schemas.microsoft.com/office/drawing/2014/main" id="{057D9A32-835E-7346-A683-1BDF107D56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17021" y="3404326"/>
                <a:ext cx="914400" cy="914400"/>
              </a:xfrm>
              <a:prstGeom prst="rect">
                <a:avLst/>
              </a:prstGeom>
            </p:spPr>
          </p:pic>
          <p:pic>
            <p:nvPicPr>
              <p:cNvPr id="65" name="Graphic 64" descr="Computer">
                <a:extLst>
                  <a:ext uri="{FF2B5EF4-FFF2-40B4-BE49-F238E27FC236}">
                    <a16:creationId xmlns:a16="http://schemas.microsoft.com/office/drawing/2014/main" id="{CE20D9E5-F382-DD48-9737-A1349890A1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17021" y="5190185"/>
                <a:ext cx="914400" cy="914400"/>
              </a:xfrm>
              <a:prstGeom prst="rect">
                <a:avLst/>
              </a:prstGeom>
            </p:spPr>
          </p:pic>
          <p:sp>
            <p:nvSpPr>
              <p:cNvPr id="98" name="Left Bracket 97">
                <a:extLst>
                  <a:ext uri="{FF2B5EF4-FFF2-40B4-BE49-F238E27FC236}">
                    <a16:creationId xmlns:a16="http://schemas.microsoft.com/office/drawing/2014/main" id="{717A10D0-531E-C34D-AF2B-7D42D4282120}"/>
                  </a:ext>
                </a:extLst>
              </p:cNvPr>
              <p:cNvSpPr/>
              <p:nvPr/>
            </p:nvSpPr>
            <p:spPr>
              <a:xfrm>
                <a:off x="10165080" y="3846333"/>
                <a:ext cx="198120" cy="1764144"/>
              </a:xfrm>
              <a:prstGeom prst="leftBracket">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0254D844-517F-F340-ABA0-FC3D51B283E4}"/>
                </a:ext>
              </a:extLst>
            </p:cNvPr>
            <p:cNvGrpSpPr/>
            <p:nvPr/>
          </p:nvGrpSpPr>
          <p:grpSpPr>
            <a:xfrm>
              <a:off x="7295300" y="3310149"/>
              <a:ext cx="1132802" cy="2884732"/>
              <a:chOff x="7295300" y="3310149"/>
              <a:chExt cx="1132802" cy="2884732"/>
            </a:xfrm>
          </p:grpSpPr>
          <p:grpSp>
            <p:nvGrpSpPr>
              <p:cNvPr id="104" name="Group 103">
                <a:extLst>
                  <a:ext uri="{FF2B5EF4-FFF2-40B4-BE49-F238E27FC236}">
                    <a16:creationId xmlns:a16="http://schemas.microsoft.com/office/drawing/2014/main" id="{21B2D9EB-E733-9746-9EA1-F0DC2B53A722}"/>
                  </a:ext>
                </a:extLst>
              </p:cNvPr>
              <p:cNvGrpSpPr/>
              <p:nvPr/>
            </p:nvGrpSpPr>
            <p:grpSpPr>
              <a:xfrm>
                <a:off x="7295300" y="3310149"/>
                <a:ext cx="914400" cy="1168808"/>
                <a:chOff x="7295300" y="3310149"/>
                <a:chExt cx="914400" cy="1168808"/>
              </a:xfrm>
            </p:grpSpPr>
            <p:pic>
              <p:nvPicPr>
                <p:cNvPr id="55" name="Graphic 54" descr="Robot">
                  <a:extLst>
                    <a:ext uri="{FF2B5EF4-FFF2-40B4-BE49-F238E27FC236}">
                      <a16:creationId xmlns:a16="http://schemas.microsoft.com/office/drawing/2014/main" id="{C45C9BAD-7C2C-9746-AB09-01115E4B34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95300" y="3564557"/>
                  <a:ext cx="914400" cy="914400"/>
                </a:xfrm>
                <a:prstGeom prst="rect">
                  <a:avLst/>
                </a:prstGeom>
              </p:spPr>
            </p:pic>
            <p:pic>
              <p:nvPicPr>
                <p:cNvPr id="56" name="Picture 55" descr="A picture containing building, dome, umbrella, kite&#10;&#10;Description automatically generated">
                  <a:extLst>
                    <a:ext uri="{FF2B5EF4-FFF2-40B4-BE49-F238E27FC236}">
                      <a16:creationId xmlns:a16="http://schemas.microsoft.com/office/drawing/2014/main" id="{175A0ACE-B35F-CF43-BDD3-B6C2D41F277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56817" y="3310149"/>
                  <a:ext cx="399625" cy="447856"/>
                </a:xfrm>
                <a:prstGeom prst="rect">
                  <a:avLst/>
                </a:prstGeom>
              </p:spPr>
            </p:pic>
          </p:grpSp>
          <p:grpSp>
            <p:nvGrpSpPr>
              <p:cNvPr id="86" name="Group 85">
                <a:extLst>
                  <a:ext uri="{FF2B5EF4-FFF2-40B4-BE49-F238E27FC236}">
                    <a16:creationId xmlns:a16="http://schemas.microsoft.com/office/drawing/2014/main" id="{18B46736-3091-D947-B723-6FD4062942E5}"/>
                  </a:ext>
                </a:extLst>
              </p:cNvPr>
              <p:cNvGrpSpPr/>
              <p:nvPr/>
            </p:nvGrpSpPr>
            <p:grpSpPr>
              <a:xfrm>
                <a:off x="7325929" y="5026073"/>
                <a:ext cx="914400" cy="1168808"/>
                <a:chOff x="7323144" y="4888950"/>
                <a:chExt cx="914400" cy="1168808"/>
              </a:xfrm>
            </p:grpSpPr>
            <p:pic>
              <p:nvPicPr>
                <p:cNvPr id="66" name="Graphic 65" descr="Robot">
                  <a:extLst>
                    <a:ext uri="{FF2B5EF4-FFF2-40B4-BE49-F238E27FC236}">
                      <a16:creationId xmlns:a16="http://schemas.microsoft.com/office/drawing/2014/main" id="{5408F899-3AEC-264B-A50E-1BC75846DF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23144" y="5143358"/>
                  <a:ext cx="914400" cy="914400"/>
                </a:xfrm>
                <a:prstGeom prst="rect">
                  <a:avLst/>
                </a:prstGeom>
              </p:spPr>
            </p:pic>
            <p:pic>
              <p:nvPicPr>
                <p:cNvPr id="67" name="Picture 66" descr="A picture containing building, dome, umbrella, kite&#10;&#10;Description automatically generated">
                  <a:extLst>
                    <a:ext uri="{FF2B5EF4-FFF2-40B4-BE49-F238E27FC236}">
                      <a16:creationId xmlns:a16="http://schemas.microsoft.com/office/drawing/2014/main" id="{A9573B5A-F4CF-5F48-865C-1C20761312E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84661" y="4888950"/>
                  <a:ext cx="399625" cy="447856"/>
                </a:xfrm>
                <a:prstGeom prst="rect">
                  <a:avLst/>
                </a:prstGeom>
              </p:spPr>
            </p:pic>
          </p:grpSp>
          <p:sp>
            <p:nvSpPr>
              <p:cNvPr id="99" name="Left Bracket 98">
                <a:extLst>
                  <a:ext uri="{FF2B5EF4-FFF2-40B4-BE49-F238E27FC236}">
                    <a16:creationId xmlns:a16="http://schemas.microsoft.com/office/drawing/2014/main" id="{0EB9DCE7-D663-B845-AA64-BF8EB1FB151D}"/>
                  </a:ext>
                </a:extLst>
              </p:cNvPr>
              <p:cNvSpPr/>
              <p:nvPr/>
            </p:nvSpPr>
            <p:spPr>
              <a:xfrm flipH="1">
                <a:off x="8229982" y="3960418"/>
                <a:ext cx="198120" cy="1764144"/>
              </a:xfrm>
              <a:prstGeom prst="leftBracket">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07" name="TextBox 106">
              <a:extLst>
                <a:ext uri="{FF2B5EF4-FFF2-40B4-BE49-F238E27FC236}">
                  <a16:creationId xmlns:a16="http://schemas.microsoft.com/office/drawing/2014/main" id="{D2EAEBE2-E5DB-5348-AFD9-C25FC249DFF6}"/>
                </a:ext>
              </a:extLst>
            </p:cNvPr>
            <p:cNvSpPr txBox="1"/>
            <p:nvPr/>
          </p:nvSpPr>
          <p:spPr>
            <a:xfrm>
              <a:off x="243372" y="2255038"/>
              <a:ext cx="2395380" cy="646331"/>
            </a:xfrm>
            <a:prstGeom prst="rect">
              <a:avLst/>
            </a:prstGeom>
            <a:noFill/>
          </p:spPr>
          <p:txBody>
            <a:bodyPr wrap="square" rtlCol="0">
              <a:spAutoFit/>
            </a:bodyPr>
            <a:lstStyle/>
            <a:p>
              <a:r>
                <a:rPr lang="en-US"/>
                <a:t>Scientist describes workflow with maestro</a:t>
              </a:r>
            </a:p>
          </p:txBody>
        </p:sp>
        <p:sp>
          <p:nvSpPr>
            <p:cNvPr id="108" name="TextBox 107">
              <a:extLst>
                <a:ext uri="{FF2B5EF4-FFF2-40B4-BE49-F238E27FC236}">
                  <a16:creationId xmlns:a16="http://schemas.microsoft.com/office/drawing/2014/main" id="{DF74E297-0DFA-1A47-A3B1-8A90D0E7E8BB}"/>
                </a:ext>
              </a:extLst>
            </p:cNvPr>
            <p:cNvSpPr txBox="1"/>
            <p:nvPr/>
          </p:nvSpPr>
          <p:spPr>
            <a:xfrm>
              <a:off x="2689030" y="4110823"/>
              <a:ext cx="2395381" cy="1185045"/>
            </a:xfrm>
            <a:prstGeom prst="rect">
              <a:avLst/>
            </a:prstGeom>
            <a:noFill/>
          </p:spPr>
          <p:txBody>
            <a:bodyPr wrap="square" rtlCol="0">
              <a:spAutoFit/>
            </a:bodyPr>
            <a:lstStyle/>
            <a:p>
              <a:r>
                <a:rPr lang="en-US"/>
                <a:t>Merlin sends workflow to </a:t>
              </a:r>
            </a:p>
            <a:p>
              <a:r>
                <a:rPr lang="en-US"/>
                <a:t>persistent server</a:t>
              </a:r>
            </a:p>
          </p:txBody>
        </p:sp>
        <p:sp>
          <p:nvSpPr>
            <p:cNvPr id="109" name="TextBox 108">
              <a:extLst>
                <a:ext uri="{FF2B5EF4-FFF2-40B4-BE49-F238E27FC236}">
                  <a16:creationId xmlns:a16="http://schemas.microsoft.com/office/drawing/2014/main" id="{2C77677B-B218-E040-B6A5-7AEF963D256D}"/>
                </a:ext>
              </a:extLst>
            </p:cNvPr>
            <p:cNvSpPr txBox="1"/>
            <p:nvPr/>
          </p:nvSpPr>
          <p:spPr>
            <a:xfrm>
              <a:off x="5753359" y="2268810"/>
              <a:ext cx="2395381" cy="646331"/>
            </a:xfrm>
            <a:prstGeom prst="rect">
              <a:avLst/>
            </a:prstGeom>
            <a:noFill/>
          </p:spPr>
          <p:txBody>
            <a:bodyPr wrap="square" rtlCol="0">
              <a:spAutoFit/>
            </a:bodyPr>
            <a:lstStyle/>
            <a:p>
              <a:r>
                <a:rPr lang="en-US"/>
                <a:t>Merlin workers pull tasks from server</a:t>
              </a:r>
            </a:p>
          </p:txBody>
        </p:sp>
        <p:sp>
          <p:nvSpPr>
            <p:cNvPr id="110" name="TextBox 109">
              <a:extLst>
                <a:ext uri="{FF2B5EF4-FFF2-40B4-BE49-F238E27FC236}">
                  <a16:creationId xmlns:a16="http://schemas.microsoft.com/office/drawing/2014/main" id="{35851B61-98B5-BA42-8F96-896145A3E0AA}"/>
                </a:ext>
              </a:extLst>
            </p:cNvPr>
            <p:cNvSpPr txBox="1"/>
            <p:nvPr/>
          </p:nvSpPr>
          <p:spPr>
            <a:xfrm>
              <a:off x="8152304" y="443950"/>
              <a:ext cx="2395381" cy="646331"/>
            </a:xfrm>
            <a:prstGeom prst="rect">
              <a:avLst/>
            </a:prstGeom>
            <a:noFill/>
          </p:spPr>
          <p:txBody>
            <a:bodyPr wrap="square" rtlCol="0">
              <a:spAutoFit/>
            </a:bodyPr>
            <a:lstStyle/>
            <a:p>
              <a:r>
                <a:rPr lang="en-US"/>
                <a:t>flux coordinates work on HPC resources</a:t>
              </a:r>
            </a:p>
          </p:txBody>
        </p:sp>
        <p:sp>
          <p:nvSpPr>
            <p:cNvPr id="111" name="TextBox 110">
              <a:extLst>
                <a:ext uri="{FF2B5EF4-FFF2-40B4-BE49-F238E27FC236}">
                  <a16:creationId xmlns:a16="http://schemas.microsoft.com/office/drawing/2014/main" id="{4803200E-D46A-9644-A135-1FC4E6FD5190}"/>
                </a:ext>
              </a:extLst>
            </p:cNvPr>
            <p:cNvSpPr txBox="1"/>
            <p:nvPr/>
          </p:nvSpPr>
          <p:spPr>
            <a:xfrm>
              <a:off x="7050694" y="6205533"/>
              <a:ext cx="4598080" cy="474018"/>
            </a:xfrm>
            <a:prstGeom prst="rect">
              <a:avLst/>
            </a:prstGeom>
            <a:noFill/>
          </p:spPr>
          <p:txBody>
            <a:bodyPr wrap="square" rtlCol="0">
              <a:spAutoFit/>
            </a:bodyPr>
            <a:lstStyle/>
            <a:p>
              <a:r>
                <a:rPr lang="en-US"/>
                <a:t>Workers on a GPU allocation join the fun</a:t>
              </a:r>
            </a:p>
          </p:txBody>
        </p:sp>
        <p:pic>
          <p:nvPicPr>
            <p:cNvPr id="114" name="Graphic 113" descr="Processor">
              <a:extLst>
                <a:ext uri="{FF2B5EF4-FFF2-40B4-BE49-F238E27FC236}">
                  <a16:creationId xmlns:a16="http://schemas.microsoft.com/office/drawing/2014/main" id="{09940EC6-6816-2043-B34A-9227A48B4365}"/>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458334" y="4336189"/>
              <a:ext cx="520189" cy="520189"/>
            </a:xfrm>
            <a:prstGeom prst="rect">
              <a:avLst/>
            </a:prstGeom>
          </p:spPr>
        </p:pic>
        <p:pic>
          <p:nvPicPr>
            <p:cNvPr id="115" name="Graphic 114" descr="Processor">
              <a:extLst>
                <a:ext uri="{FF2B5EF4-FFF2-40B4-BE49-F238E27FC236}">
                  <a16:creationId xmlns:a16="http://schemas.microsoft.com/office/drawing/2014/main" id="{797CF4D2-200C-0943-99D9-A8F26E8A85AC}"/>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458334" y="4920250"/>
              <a:ext cx="520189" cy="520189"/>
            </a:xfrm>
            <a:prstGeom prst="rect">
              <a:avLst/>
            </a:prstGeom>
          </p:spPr>
        </p:pic>
        <p:grpSp>
          <p:nvGrpSpPr>
            <p:cNvPr id="124" name="Group 123">
              <a:extLst>
                <a:ext uri="{FF2B5EF4-FFF2-40B4-BE49-F238E27FC236}">
                  <a16:creationId xmlns:a16="http://schemas.microsoft.com/office/drawing/2014/main" id="{19D8A032-FF1C-1C49-A539-1BA93AD25AAF}"/>
                </a:ext>
              </a:extLst>
            </p:cNvPr>
            <p:cNvGrpSpPr/>
            <p:nvPr/>
          </p:nvGrpSpPr>
          <p:grpSpPr>
            <a:xfrm flipV="1">
              <a:off x="5393983" y="1383281"/>
              <a:ext cx="1867394" cy="1920240"/>
              <a:chOff x="5580454" y="4091739"/>
              <a:chExt cx="1867394" cy="1920240"/>
            </a:xfrm>
          </p:grpSpPr>
          <p:cxnSp>
            <p:nvCxnSpPr>
              <p:cNvPr id="122" name="Elbow Connector 121">
                <a:extLst>
                  <a:ext uri="{FF2B5EF4-FFF2-40B4-BE49-F238E27FC236}">
                    <a16:creationId xmlns:a16="http://schemas.microsoft.com/office/drawing/2014/main" id="{17B51B6A-E552-F144-906A-D964700843B6}"/>
                  </a:ext>
                </a:extLst>
              </p:cNvPr>
              <p:cNvCxnSpPr>
                <a:cxnSpLocks/>
              </p:cNvCxnSpPr>
              <p:nvPr/>
            </p:nvCxnSpPr>
            <p:spPr>
              <a:xfrm rot="16200000" flipH="1">
                <a:off x="5790445" y="4135245"/>
                <a:ext cx="1645920" cy="1609344"/>
              </a:xfrm>
              <a:prstGeom prst="bentConnector2">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Elbow Connector 122">
                <a:extLst>
                  <a:ext uri="{FF2B5EF4-FFF2-40B4-BE49-F238E27FC236}">
                    <a16:creationId xmlns:a16="http://schemas.microsoft.com/office/drawing/2014/main" id="{E66527A6-77C0-3746-8F1E-4DD1B7FEDA29}"/>
                  </a:ext>
                </a:extLst>
              </p:cNvPr>
              <p:cNvCxnSpPr>
                <a:cxnSpLocks/>
              </p:cNvCxnSpPr>
              <p:nvPr/>
            </p:nvCxnSpPr>
            <p:spPr>
              <a:xfrm rot="16200000" flipH="1">
                <a:off x="5554031" y="4118162"/>
                <a:ext cx="1920240" cy="1867394"/>
              </a:xfrm>
              <a:prstGeom prst="bentConnector2">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29" name="Group 128">
              <a:extLst>
                <a:ext uri="{FF2B5EF4-FFF2-40B4-BE49-F238E27FC236}">
                  <a16:creationId xmlns:a16="http://schemas.microsoft.com/office/drawing/2014/main" id="{BC6F2C31-A627-6B47-A026-14CB3CE51EEC}"/>
                </a:ext>
              </a:extLst>
            </p:cNvPr>
            <p:cNvGrpSpPr/>
            <p:nvPr/>
          </p:nvGrpSpPr>
          <p:grpSpPr>
            <a:xfrm>
              <a:off x="559476" y="436602"/>
              <a:ext cx="5971077" cy="1565534"/>
              <a:chOff x="201477" y="235358"/>
              <a:chExt cx="5971077" cy="1565534"/>
            </a:xfrm>
          </p:grpSpPr>
          <p:grpSp>
            <p:nvGrpSpPr>
              <p:cNvPr id="126" name="Group 125">
                <a:extLst>
                  <a:ext uri="{FF2B5EF4-FFF2-40B4-BE49-F238E27FC236}">
                    <a16:creationId xmlns:a16="http://schemas.microsoft.com/office/drawing/2014/main" id="{EAAFE5D9-A153-4F4C-BC80-8D261777CF2C}"/>
                  </a:ext>
                </a:extLst>
              </p:cNvPr>
              <p:cNvGrpSpPr/>
              <p:nvPr/>
            </p:nvGrpSpPr>
            <p:grpSpPr>
              <a:xfrm>
                <a:off x="295343" y="235358"/>
                <a:ext cx="5877211" cy="1565534"/>
                <a:chOff x="89974" y="147025"/>
                <a:chExt cx="5877211" cy="1565534"/>
              </a:xfrm>
            </p:grpSpPr>
            <p:pic>
              <p:nvPicPr>
                <p:cNvPr id="116" name="Picture 115">
                  <a:extLst>
                    <a:ext uri="{FF2B5EF4-FFF2-40B4-BE49-F238E27FC236}">
                      <a16:creationId xmlns:a16="http://schemas.microsoft.com/office/drawing/2014/main" id="{C81FA523-9713-C34B-AA95-40CE90FA1470}"/>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230506" y="724858"/>
                  <a:ext cx="373150" cy="260703"/>
                </a:xfrm>
                <a:prstGeom prst="rect">
                  <a:avLst/>
                </a:prstGeom>
              </p:spPr>
            </p:pic>
            <p:pic>
              <p:nvPicPr>
                <p:cNvPr id="117" name="Picture 116">
                  <a:extLst>
                    <a:ext uri="{FF2B5EF4-FFF2-40B4-BE49-F238E27FC236}">
                      <a16:creationId xmlns:a16="http://schemas.microsoft.com/office/drawing/2014/main" id="{FE0AD8E4-8A07-1844-93BD-552E75545B2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9974" y="1134096"/>
                  <a:ext cx="578463" cy="578463"/>
                </a:xfrm>
                <a:prstGeom prst="rect">
                  <a:avLst/>
                </a:prstGeom>
                <a:solidFill>
                  <a:schemeClr val="bg1"/>
                </a:solidFill>
              </p:spPr>
            </p:pic>
            <p:pic>
              <p:nvPicPr>
                <p:cNvPr id="118" name="Picture 117" descr="A picture containing building, dome, umbrella, kite&#10;&#10;Description automatically generated">
                  <a:extLst>
                    <a:ext uri="{FF2B5EF4-FFF2-40B4-BE49-F238E27FC236}">
                      <a16:creationId xmlns:a16="http://schemas.microsoft.com/office/drawing/2014/main" id="{2BA49FC8-6C5C-9842-AD93-1F6D5F2A58D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3069" y="147025"/>
                  <a:ext cx="399625" cy="447856"/>
                </a:xfrm>
                <a:prstGeom prst="rect">
                  <a:avLst/>
                </a:prstGeom>
                <a:solidFill>
                  <a:schemeClr val="bg1"/>
                </a:solidFill>
              </p:spPr>
            </p:pic>
            <p:sp>
              <p:nvSpPr>
                <p:cNvPr id="119" name="TextBox 118">
                  <a:extLst>
                    <a:ext uri="{FF2B5EF4-FFF2-40B4-BE49-F238E27FC236}">
                      <a16:creationId xmlns:a16="http://schemas.microsoft.com/office/drawing/2014/main" id="{982B549E-89AE-F84C-A466-8348E1390AAD}"/>
                    </a:ext>
                  </a:extLst>
                </p:cNvPr>
                <p:cNvSpPr txBox="1"/>
                <p:nvPr/>
              </p:nvSpPr>
              <p:spPr>
                <a:xfrm>
                  <a:off x="706137" y="670543"/>
                  <a:ext cx="4308111" cy="474018"/>
                </a:xfrm>
                <a:prstGeom prst="rect">
                  <a:avLst/>
                </a:prstGeom>
                <a:noFill/>
              </p:spPr>
              <p:txBody>
                <a:bodyPr wrap="square" rtlCol="0">
                  <a:spAutoFit/>
                </a:bodyPr>
                <a:lstStyle/>
                <a:p>
                  <a:r>
                    <a:rPr lang="en-US" b="1"/>
                    <a:t>Maestro </a:t>
                  </a:r>
                  <a:r>
                    <a:rPr lang="en-US"/>
                    <a:t>Intuitive workflow description</a:t>
                  </a:r>
                </a:p>
              </p:txBody>
            </p:sp>
            <p:sp>
              <p:nvSpPr>
                <p:cNvPr id="120" name="TextBox 119">
                  <a:extLst>
                    <a:ext uri="{FF2B5EF4-FFF2-40B4-BE49-F238E27FC236}">
                      <a16:creationId xmlns:a16="http://schemas.microsoft.com/office/drawing/2014/main" id="{B9B2E1EC-8C4C-3542-9078-3052613333D2}"/>
                    </a:ext>
                  </a:extLst>
                </p:cNvPr>
                <p:cNvSpPr txBox="1"/>
                <p:nvPr/>
              </p:nvSpPr>
              <p:spPr>
                <a:xfrm>
                  <a:off x="706138" y="1238661"/>
                  <a:ext cx="3298856" cy="369332"/>
                </a:xfrm>
                <a:prstGeom prst="rect">
                  <a:avLst/>
                </a:prstGeom>
                <a:noFill/>
              </p:spPr>
              <p:txBody>
                <a:bodyPr wrap="square" rtlCol="0">
                  <a:spAutoFit/>
                </a:bodyPr>
                <a:lstStyle/>
                <a:p>
                  <a:r>
                    <a:rPr lang="en-US" b="1"/>
                    <a:t>Flux </a:t>
                  </a:r>
                  <a:r>
                    <a:rPr lang="en-US"/>
                    <a:t>Scalable HPC scheduling</a:t>
                  </a:r>
                </a:p>
              </p:txBody>
            </p:sp>
            <p:sp>
              <p:nvSpPr>
                <p:cNvPr id="121" name="TextBox 120">
                  <a:extLst>
                    <a:ext uri="{FF2B5EF4-FFF2-40B4-BE49-F238E27FC236}">
                      <a16:creationId xmlns:a16="http://schemas.microsoft.com/office/drawing/2014/main" id="{4C33040B-D62D-FA47-A570-8C64C7519F0B}"/>
                    </a:ext>
                  </a:extLst>
                </p:cNvPr>
                <p:cNvSpPr txBox="1"/>
                <p:nvPr/>
              </p:nvSpPr>
              <p:spPr>
                <a:xfrm>
                  <a:off x="706138" y="186287"/>
                  <a:ext cx="5261047" cy="474018"/>
                </a:xfrm>
                <a:prstGeom prst="rect">
                  <a:avLst/>
                </a:prstGeom>
                <a:noFill/>
              </p:spPr>
              <p:txBody>
                <a:bodyPr wrap="square" rtlCol="0">
                  <a:spAutoFit/>
                </a:bodyPr>
                <a:lstStyle/>
                <a:p>
                  <a:r>
                    <a:rPr lang="en-US" b="1"/>
                    <a:t>Merlin </a:t>
                  </a:r>
                  <a:r>
                    <a:rPr lang="en-US"/>
                    <a:t>Cross-machine dynamic task coordination</a:t>
                  </a:r>
                </a:p>
              </p:txBody>
            </p:sp>
          </p:grpSp>
          <p:cxnSp>
            <p:nvCxnSpPr>
              <p:cNvPr id="128" name="Straight Connector 127">
                <a:extLst>
                  <a:ext uri="{FF2B5EF4-FFF2-40B4-BE49-F238E27FC236}">
                    <a16:creationId xmlns:a16="http://schemas.microsoft.com/office/drawing/2014/main" id="{9912CD23-9E5D-9044-B919-7A915F6EE09C}"/>
                  </a:ext>
                </a:extLst>
              </p:cNvPr>
              <p:cNvCxnSpPr/>
              <p:nvPr/>
            </p:nvCxnSpPr>
            <p:spPr>
              <a:xfrm>
                <a:off x="201477" y="235358"/>
                <a:ext cx="0" cy="1536061"/>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60" name="TextBox 59">
            <a:extLst>
              <a:ext uri="{FF2B5EF4-FFF2-40B4-BE49-F238E27FC236}">
                <a16:creationId xmlns:a16="http://schemas.microsoft.com/office/drawing/2014/main" id="{11533FE7-047B-A942-82FA-FDFC6628F0C1}"/>
              </a:ext>
            </a:extLst>
          </p:cNvPr>
          <p:cNvSpPr txBox="1"/>
          <p:nvPr/>
        </p:nvSpPr>
        <p:spPr>
          <a:xfrm>
            <a:off x="6085824" y="6442048"/>
            <a:ext cx="4322722" cy="369332"/>
          </a:xfrm>
          <a:prstGeom prst="rect">
            <a:avLst/>
          </a:prstGeom>
          <a:noFill/>
        </p:spPr>
        <p:txBody>
          <a:bodyPr wrap="none" rtlCol="0">
            <a:spAutoFit/>
          </a:bodyPr>
          <a:lstStyle/>
          <a:p>
            <a:r>
              <a:rPr lang="en-US"/>
              <a:t>Slide from Luc Peterson’s WIP talk on Merlin</a:t>
            </a:r>
          </a:p>
        </p:txBody>
      </p:sp>
      <p:sp>
        <p:nvSpPr>
          <p:cNvPr id="62" name="Title 5">
            <a:extLst>
              <a:ext uri="{FF2B5EF4-FFF2-40B4-BE49-F238E27FC236}">
                <a16:creationId xmlns:a16="http://schemas.microsoft.com/office/drawing/2014/main" id="{B19CAB54-190B-3046-95E4-D1F2A1171EBF}"/>
              </a:ext>
            </a:extLst>
          </p:cNvPr>
          <p:cNvSpPr txBox="1">
            <a:spLocks/>
          </p:cNvSpPr>
          <p:nvPr/>
        </p:nvSpPr>
        <p:spPr>
          <a:xfrm>
            <a:off x="599424" y="248325"/>
            <a:ext cx="10972800" cy="1005840"/>
          </a:xfrm>
          <a:prstGeom prst="rect">
            <a:avLst/>
          </a:prstGeom>
        </p:spPr>
        <p:txBody>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914400"/>
            <a:r>
              <a:rPr lang="en-US">
                <a:latin typeface="Avenir" panose="02000503020000020003" pitchFamily="2" charset="0"/>
              </a:rPr>
              <a:t>LLNL teams have been collaborating with a vision to create a “plug and play” workflow ecosystem.</a:t>
            </a:r>
            <a:endParaRPr lang="en-US">
              <a:latin typeface="Avenir Book" panose="02000503020000020003" pitchFamily="2" charset="0"/>
            </a:endParaRPr>
          </a:p>
        </p:txBody>
      </p:sp>
    </p:spTree>
    <p:extLst>
      <p:ext uri="{BB962C8B-B14F-4D97-AF65-F5344CB8AC3E}">
        <p14:creationId xmlns:p14="http://schemas.microsoft.com/office/powerpoint/2010/main" val="1214184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41524"/>
            <a:ext cx="6870853" cy="4060779"/>
          </a:xfrm>
        </p:spPr>
        <p:txBody>
          <a:bodyPr>
            <a:normAutofit fontScale="77500" lnSpcReduction="20000"/>
          </a:bodyPr>
          <a:lstStyle/>
          <a:p>
            <a:r>
              <a:rPr lang="en-US" err="1">
                <a:latin typeface="Avenir Book" panose="02000503020000020003" pitchFamily="2" charset="0"/>
              </a:rPr>
              <a:t>ExaWorks</a:t>
            </a:r>
            <a:r>
              <a:rPr lang="en-US">
                <a:latin typeface="Avenir Book" panose="02000503020000020003" pitchFamily="2" charset="0"/>
              </a:rPr>
              <a:t>: Provide a production-grade Software Development Kit (SDK) for </a:t>
            </a:r>
            <a:r>
              <a:rPr lang="en-US" err="1">
                <a:latin typeface="Avenir Book" panose="02000503020000020003" pitchFamily="2" charset="0"/>
              </a:rPr>
              <a:t>exascale</a:t>
            </a:r>
            <a:r>
              <a:rPr lang="en-US">
                <a:latin typeface="Avenir Book" panose="02000503020000020003" pitchFamily="2" charset="0"/>
              </a:rPr>
              <a:t> workflows</a:t>
            </a:r>
          </a:p>
          <a:p>
            <a:r>
              <a:rPr lang="en">
                <a:latin typeface="Avenir Book" panose="02000503020000020003" pitchFamily="2" charset="0"/>
              </a:rPr>
              <a:t>Focus is on defining this SDK and common API’s with the workflows community </a:t>
            </a:r>
          </a:p>
          <a:p>
            <a:r>
              <a:rPr lang="en-US">
                <a:latin typeface="Avenir Book" panose="02000503020000020003" pitchFamily="2" charset="0"/>
              </a:rPr>
              <a:t>Implemented at progressively integrated levels</a:t>
            </a:r>
          </a:p>
          <a:p>
            <a:pPr lvl="1"/>
            <a:r>
              <a:rPr lang="en-US">
                <a:latin typeface="Avenir Book" panose="02000503020000020003" pitchFamily="2" charset="0"/>
              </a:rPr>
              <a:t>Level 0: Technologies can be packaged together</a:t>
            </a:r>
          </a:p>
          <a:p>
            <a:pPr lvl="1"/>
            <a:r>
              <a:rPr lang="en-US">
                <a:latin typeface="Avenir Book" panose="02000503020000020003" pitchFamily="2" charset="0"/>
              </a:rPr>
              <a:t>Level 1: Break down vertical silos and leverage capabilities via component interfaces or pairwise integrations </a:t>
            </a:r>
          </a:p>
          <a:p>
            <a:pPr lvl="1"/>
            <a:r>
              <a:rPr lang="en-US">
                <a:latin typeface="Avenir Book" panose="02000503020000020003" pitchFamily="2" charset="0"/>
              </a:rPr>
              <a:t>Level 2: Community developed and supported component APIs</a:t>
            </a:r>
          </a:p>
          <a:p>
            <a:r>
              <a:rPr lang="en-US">
                <a:latin typeface="Avenir Book" panose="02000503020000020003" pitchFamily="2" charset="0"/>
              </a:rPr>
              <a:t>Approach:</a:t>
            </a:r>
          </a:p>
          <a:p>
            <a:pPr lvl="1"/>
            <a:r>
              <a:rPr lang="en-US">
                <a:latin typeface="Avenir Book" panose="02000503020000020003" pitchFamily="2" charset="0"/>
              </a:rPr>
              <a:t>Community policy to ensure minimum standard software quality practices for reliable deployment and use (modeled on E4S)</a:t>
            </a:r>
          </a:p>
          <a:p>
            <a:pPr lvl="1"/>
            <a:r>
              <a:rPr lang="en-US">
                <a:latin typeface="Avenir Book" panose="02000503020000020003" pitchFamily="2" charset="0"/>
              </a:rPr>
              <a:t>Integrate community workflows libraries/tools in the SDK and develop pair-wise integrations</a:t>
            </a:r>
          </a:p>
          <a:p>
            <a:pPr lvl="1"/>
            <a:r>
              <a:rPr lang="en-US">
                <a:latin typeface="Avenir Book" panose="02000503020000020003" pitchFamily="2" charset="0"/>
              </a:rPr>
              <a:t>Engage an open community-based design process</a:t>
            </a:r>
          </a:p>
          <a:p>
            <a:pPr lvl="1"/>
            <a:r>
              <a:rPr lang="en-US">
                <a:latin typeface="Avenir Book" panose="02000503020000020003" pitchFamily="2" charset="0"/>
              </a:rPr>
              <a:t>Ensure scalability of components on </a:t>
            </a:r>
            <a:r>
              <a:rPr lang="en-US" err="1">
                <a:latin typeface="Avenir Book" panose="02000503020000020003" pitchFamily="2" charset="0"/>
              </a:rPr>
              <a:t>Exascale</a:t>
            </a:r>
            <a:r>
              <a:rPr lang="en-US">
                <a:latin typeface="Avenir Book" panose="02000503020000020003" pitchFamily="2" charset="0"/>
              </a:rPr>
              <a:t> Systems</a:t>
            </a:r>
          </a:p>
        </p:txBody>
      </p:sp>
      <p:sp>
        <p:nvSpPr>
          <p:cNvPr id="9" name="Google Shape;459;p66">
            <a:extLst>
              <a:ext uri="{FF2B5EF4-FFF2-40B4-BE49-F238E27FC236}">
                <a16:creationId xmlns:a16="http://schemas.microsoft.com/office/drawing/2014/main" id="{DF296515-3D78-3743-928E-F68CDC272155}"/>
              </a:ext>
            </a:extLst>
          </p:cNvPr>
          <p:cNvSpPr txBox="1">
            <a:spLocks noGrp="1"/>
          </p:cNvSpPr>
          <p:nvPr>
            <p:ph type="title"/>
          </p:nvPr>
        </p:nvSpPr>
        <p:spPr>
          <a:xfrm>
            <a:off x="609600" y="219514"/>
            <a:ext cx="11376454" cy="1008771"/>
          </a:xfrm>
          <a:prstGeom prst="rect">
            <a:avLst/>
          </a:prstGeom>
          <a:noFill/>
          <a:ln>
            <a:noFill/>
          </a:ln>
        </p:spPr>
        <p:txBody>
          <a:bodyPr spcFirstLastPara="1" vert="horz" wrap="square" lIns="91433" tIns="45700" rIns="91433" bIns="45700" rtlCol="0" anchor="t" anchorCtr="0">
            <a:noAutofit/>
            <a:scene3d>
              <a:camera prst="orthographicFront"/>
              <a:lightRig rig="threePt" dir="t">
                <a:rot lat="0" lon="0" rev="4800000"/>
              </a:lightRig>
            </a:scene3d>
            <a:sp3d prstMaterial="matte"/>
          </a:bodyPr>
          <a:lstStyle/>
          <a:p>
            <a:r>
              <a:rPr lang="en-US" sz="2600">
                <a:latin typeface="Avenir" panose="02000503020000020003" pitchFamily="2" charset="0"/>
              </a:rPr>
              <a:t>Flux is one of the founding member of ECP </a:t>
            </a:r>
            <a:r>
              <a:rPr lang="en-US" sz="2600" err="1">
                <a:latin typeface="Avenir" panose="02000503020000020003" pitchFamily="2" charset="0"/>
              </a:rPr>
              <a:t>ExaWorks</a:t>
            </a:r>
            <a:r>
              <a:rPr lang="en-US" sz="2600">
                <a:latin typeface="Avenir" panose="02000503020000020003" pitchFamily="2" charset="0"/>
              </a:rPr>
              <a:t> to define APIs/methodology to create a plug-N-play component-based ecosystem.</a:t>
            </a:r>
            <a:endParaRPr sz="2600">
              <a:solidFill>
                <a:schemeClr val="dk2"/>
              </a:solidFill>
              <a:latin typeface="Avenir Book" panose="02000503020000020003" pitchFamily="2" charset="0"/>
            </a:endParaRPr>
          </a:p>
        </p:txBody>
      </p:sp>
      <p:pic>
        <p:nvPicPr>
          <p:cNvPr id="10" name="Google Shape;461;p66">
            <a:extLst>
              <a:ext uri="{FF2B5EF4-FFF2-40B4-BE49-F238E27FC236}">
                <a16:creationId xmlns:a16="http://schemas.microsoft.com/office/drawing/2014/main" id="{9DB197E8-6033-E844-BCB7-9C25252B1370}"/>
              </a:ext>
            </a:extLst>
          </p:cNvPr>
          <p:cNvPicPr preferRelativeResize="0"/>
          <p:nvPr/>
        </p:nvPicPr>
        <p:blipFill rotWithShape="1">
          <a:blip r:embed="rId2">
            <a:alphaModFix/>
          </a:blip>
          <a:srcRect l="15722" r="13993"/>
          <a:stretch/>
        </p:blipFill>
        <p:spPr>
          <a:xfrm>
            <a:off x="7720717" y="1450703"/>
            <a:ext cx="3387256" cy="3956593"/>
          </a:xfrm>
          <a:prstGeom prst="rect">
            <a:avLst/>
          </a:prstGeom>
          <a:noFill/>
          <a:ln>
            <a:noFill/>
          </a:ln>
        </p:spPr>
      </p:pic>
      <p:sp>
        <p:nvSpPr>
          <p:cNvPr id="5" name="Rectangle 7">
            <a:extLst>
              <a:ext uri="{FF2B5EF4-FFF2-40B4-BE49-F238E27FC236}">
                <a16:creationId xmlns:a16="http://schemas.microsoft.com/office/drawing/2014/main" id="{D26CF416-F4F6-8742-999F-50EA7FA59DAA}"/>
              </a:ext>
            </a:extLst>
          </p:cNvPr>
          <p:cNvSpPr>
            <a:spLocks noChangeArrowheads="1"/>
          </p:cNvSpPr>
          <p:nvPr/>
        </p:nvSpPr>
        <p:spPr bwMode="auto">
          <a:xfrm>
            <a:off x="0" y="5715542"/>
            <a:ext cx="12192000" cy="646331"/>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a:solidFill>
                  <a:schemeClr val="bg1"/>
                </a:solidFill>
                <a:latin typeface="Calibri" panose="020F0502020204030204" pitchFamily="34" charset="0"/>
                <a:cs typeface="Calibri" panose="020F0502020204030204" pitchFamily="34" charset="0"/>
              </a:rPr>
              <a:t>Check out our breakout slides on “</a:t>
            </a:r>
            <a:r>
              <a:rPr lang="en-US" i="1">
                <a:solidFill>
                  <a:schemeClr val="bg1"/>
                </a:solidFill>
              </a:rPr>
              <a:t>The </a:t>
            </a:r>
            <a:r>
              <a:rPr lang="en-US" i="1" err="1">
                <a:solidFill>
                  <a:schemeClr val="bg1"/>
                </a:solidFill>
              </a:rPr>
              <a:t>ExaWorks</a:t>
            </a:r>
            <a:r>
              <a:rPr lang="en-US" i="1">
                <a:solidFill>
                  <a:schemeClr val="bg1"/>
                </a:solidFill>
              </a:rPr>
              <a:t> Workflows SDK Project”</a:t>
            </a:r>
            <a:r>
              <a:rPr lang="en-US" i="1">
                <a:solidFill>
                  <a:schemeClr val="bg1"/>
                </a:solidFill>
                <a:latin typeface="Calibri" panose="020F0502020204030204" pitchFamily="34" charset="0"/>
                <a:cs typeface="Calibri" panose="020F0502020204030204" pitchFamily="34" charset="0"/>
              </a:rPr>
              <a:t> </a:t>
            </a:r>
            <a:r>
              <a:rPr lang="en-US">
                <a:solidFill>
                  <a:schemeClr val="bg1"/>
                </a:solidFill>
                <a:latin typeface="Calibri" panose="020F0502020204030204" pitchFamily="34" charset="0"/>
                <a:cs typeface="Calibri" panose="020F0502020204030204" pitchFamily="34" charset="0"/>
              </a:rPr>
              <a:t>presented yesterday at 1PM – 2:30PM! </a:t>
            </a:r>
          </a:p>
          <a:p>
            <a:pPr algn="ctr" eaLnBrk="0" hangingPunct="0"/>
            <a:r>
              <a:rPr lang="en-US">
                <a:solidFill>
                  <a:schemeClr val="bg1"/>
                </a:solidFill>
                <a:latin typeface="Calibri" panose="020F0502020204030204" pitchFamily="34" charset="0"/>
                <a:cs typeface="Calibri" panose="020F0502020204030204" pitchFamily="34" charset="0"/>
              </a:rPr>
              <a:t>(https://</a:t>
            </a:r>
            <a:r>
              <a:rPr lang="en-US" err="1">
                <a:solidFill>
                  <a:schemeClr val="bg1"/>
                </a:solidFill>
                <a:latin typeface="Calibri" panose="020F0502020204030204" pitchFamily="34" charset="0"/>
                <a:cs typeface="Calibri" panose="020F0502020204030204" pitchFamily="34" charset="0"/>
              </a:rPr>
              <a:t>whova.com</a:t>
            </a:r>
            <a:r>
              <a:rPr lang="en-US">
                <a:solidFill>
                  <a:schemeClr val="bg1"/>
                </a:solidFill>
                <a:latin typeface="Calibri" panose="020F0502020204030204" pitchFamily="34" charset="0"/>
                <a:cs typeface="Calibri" panose="020F0502020204030204" pitchFamily="34" charset="0"/>
              </a:rPr>
              <a:t>/portal/webapp/ecpan_202104/Agenda/1510949)</a:t>
            </a:r>
          </a:p>
        </p:txBody>
      </p:sp>
    </p:spTree>
    <p:extLst>
      <p:ext uri="{BB962C8B-B14F-4D97-AF65-F5344CB8AC3E}">
        <p14:creationId xmlns:p14="http://schemas.microsoft.com/office/powerpoint/2010/main" val="2106178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Avenir" panose="02000503020000020003" pitchFamily="2" charset="0"/>
              </a:rPr>
              <a:t>Fluxion uses a graph-based resource data model to represent schedulable resources and their relationships.</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203988" y="1412609"/>
            <a:ext cx="5718394" cy="5602554"/>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a:latin typeface="Avenir" panose="02000503020000020003" pitchFamily="2" charset="0"/>
              </a:rPr>
              <a:t>The traditional resource data models are largely ineffective to cope with the resource challenge </a:t>
            </a:r>
          </a:p>
          <a:p>
            <a:pPr lvl="1" defTabSz="914400"/>
            <a:r>
              <a:rPr lang="en-US" sz="1800">
                <a:latin typeface="Avenir" panose="02000503020000020003" pitchFamily="2" charset="0"/>
              </a:rPr>
              <a:t>Designed when the systems are much simpler</a:t>
            </a:r>
          </a:p>
          <a:p>
            <a:pPr lvl="1" defTabSz="914400"/>
            <a:r>
              <a:rPr lang="en-US" sz="1800">
                <a:latin typeface="Avenir" panose="02000503020000020003" pitchFamily="2" charset="0"/>
              </a:rPr>
              <a:t>Node-centric models</a:t>
            </a:r>
          </a:p>
          <a:p>
            <a:pPr defTabSz="914400"/>
            <a:r>
              <a:rPr lang="en-US" sz="2000">
                <a:latin typeface="Avenir" panose="02000503020000020003" pitchFamily="2" charset="0"/>
              </a:rPr>
              <a:t>A graph consists of a set of vertices and edges</a:t>
            </a:r>
          </a:p>
          <a:p>
            <a:pPr defTabSz="914400"/>
            <a:r>
              <a:rPr lang="en-US" sz="2000">
                <a:latin typeface="Avenir" panose="02000503020000020003" pitchFamily="2" charset="0"/>
              </a:rPr>
              <a:t>Highly composable to support a graph with arbitrary complexity</a:t>
            </a:r>
          </a:p>
          <a:p>
            <a:pPr defTabSz="914400"/>
            <a:r>
              <a:rPr lang="en-US" sz="2000">
                <a:latin typeface="Avenir" panose="02000503020000020003" pitchFamily="2" charset="0"/>
              </a:rPr>
              <a:t>The scheduler remains to be a highly generic graph code.</a:t>
            </a:r>
          </a:p>
          <a:p>
            <a:pPr marL="57150" indent="0" defTabSz="914400">
              <a:buNone/>
            </a:pPr>
            <a:endParaRPr lang="en-US">
              <a:latin typeface="Avenir" panose="02000503020000020003" pitchFamily="2" charset="0"/>
            </a:endParaRPr>
          </a:p>
        </p:txBody>
      </p:sp>
      <p:sp>
        <p:nvSpPr>
          <p:cNvPr id="8" name="Rectangle 7">
            <a:extLst>
              <a:ext uri="{FF2B5EF4-FFF2-40B4-BE49-F238E27FC236}">
                <a16:creationId xmlns:a16="http://schemas.microsoft.com/office/drawing/2014/main" id="{5A30B318-33A7-604D-B578-065728AC4450}"/>
              </a:ext>
            </a:extLst>
          </p:cNvPr>
          <p:cNvSpPr/>
          <p:nvPr/>
        </p:nvSpPr>
        <p:spPr bwMode="auto">
          <a:xfrm>
            <a:off x="6495499" y="1310474"/>
            <a:ext cx="2591906" cy="276268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2" name="Rectangle 11">
            <a:extLst>
              <a:ext uri="{FF2B5EF4-FFF2-40B4-BE49-F238E27FC236}">
                <a16:creationId xmlns:a16="http://schemas.microsoft.com/office/drawing/2014/main" id="{4C6010E2-3655-C74B-BBB4-4C66EED0F757}"/>
              </a:ext>
            </a:extLst>
          </p:cNvPr>
          <p:cNvSpPr/>
          <p:nvPr/>
        </p:nvSpPr>
        <p:spPr bwMode="auto">
          <a:xfrm>
            <a:off x="8948558" y="3187358"/>
            <a:ext cx="2506436" cy="276268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2" name="Rectangle 1">
            <a:extLst>
              <a:ext uri="{FF2B5EF4-FFF2-40B4-BE49-F238E27FC236}">
                <a16:creationId xmlns:a16="http://schemas.microsoft.com/office/drawing/2014/main" id="{D29E0664-C3F4-8244-9F78-62EC8E76F5C6}"/>
              </a:ext>
            </a:extLst>
          </p:cNvPr>
          <p:cNvSpPr/>
          <p:nvPr/>
        </p:nvSpPr>
        <p:spPr>
          <a:xfrm>
            <a:off x="6269620" y="4199367"/>
            <a:ext cx="2678938" cy="369332"/>
          </a:xfrm>
          <a:prstGeom prst="rect">
            <a:avLst/>
          </a:prstGeom>
        </p:spPr>
        <p:txBody>
          <a:bodyPr wrap="none">
            <a:spAutoFit/>
          </a:bodyPr>
          <a:lstStyle/>
          <a:p>
            <a:r>
              <a:rPr lang="en-US" i="1">
                <a:latin typeface="Avenir" panose="02000503020000020003" pitchFamily="2" charset="0"/>
              </a:rPr>
              <a:t>Containment subsystem</a:t>
            </a:r>
            <a:endParaRPr lang="en-US" i="1"/>
          </a:p>
        </p:txBody>
      </p:sp>
      <p:sp>
        <p:nvSpPr>
          <p:cNvPr id="11" name="Rectangle 10">
            <a:extLst>
              <a:ext uri="{FF2B5EF4-FFF2-40B4-BE49-F238E27FC236}">
                <a16:creationId xmlns:a16="http://schemas.microsoft.com/office/drawing/2014/main" id="{1D9FBC16-CE12-AD4F-8ABD-B41EF6584BBD}"/>
              </a:ext>
            </a:extLst>
          </p:cNvPr>
          <p:cNvSpPr/>
          <p:nvPr/>
        </p:nvSpPr>
        <p:spPr>
          <a:xfrm>
            <a:off x="8661610" y="5994501"/>
            <a:ext cx="3530390" cy="369332"/>
          </a:xfrm>
          <a:prstGeom prst="rect">
            <a:avLst/>
          </a:prstGeom>
        </p:spPr>
        <p:txBody>
          <a:bodyPr wrap="none">
            <a:spAutoFit/>
          </a:bodyPr>
          <a:lstStyle/>
          <a:p>
            <a:r>
              <a:rPr lang="en-US" i="1">
                <a:latin typeface="Avenir" panose="02000503020000020003" pitchFamily="2" charset="0"/>
              </a:rPr>
              <a:t>Network connectivity subsystem</a:t>
            </a:r>
            <a:endParaRPr lang="en-US" i="1"/>
          </a:p>
        </p:txBody>
      </p:sp>
      <p:pic>
        <p:nvPicPr>
          <p:cNvPr id="5" name="Picture 4">
            <a:extLst>
              <a:ext uri="{FF2B5EF4-FFF2-40B4-BE49-F238E27FC236}">
                <a16:creationId xmlns:a16="http://schemas.microsoft.com/office/drawing/2014/main" id="{3E7637BD-0EC5-3046-9BC3-2298AD0B13DA}"/>
              </a:ext>
            </a:extLst>
          </p:cNvPr>
          <p:cNvPicPr>
            <a:picLocks noChangeAspect="1"/>
          </p:cNvPicPr>
          <p:nvPr/>
        </p:nvPicPr>
        <p:blipFill>
          <a:blip r:embed="rId2"/>
          <a:stretch>
            <a:fillRect/>
          </a:stretch>
        </p:blipFill>
        <p:spPr>
          <a:xfrm>
            <a:off x="6756402" y="1616050"/>
            <a:ext cx="2070100" cy="2146300"/>
          </a:xfrm>
          <a:prstGeom prst="rect">
            <a:avLst/>
          </a:prstGeom>
        </p:spPr>
      </p:pic>
      <p:pic>
        <p:nvPicPr>
          <p:cNvPr id="9" name="Picture 8">
            <a:extLst>
              <a:ext uri="{FF2B5EF4-FFF2-40B4-BE49-F238E27FC236}">
                <a16:creationId xmlns:a16="http://schemas.microsoft.com/office/drawing/2014/main" id="{092E0E4D-9EF9-2947-B9A4-1DCE66102241}"/>
              </a:ext>
            </a:extLst>
          </p:cNvPr>
          <p:cNvPicPr>
            <a:picLocks noChangeAspect="1"/>
          </p:cNvPicPr>
          <p:nvPr/>
        </p:nvPicPr>
        <p:blipFill>
          <a:blip r:embed="rId3"/>
          <a:stretch>
            <a:fillRect/>
          </a:stretch>
        </p:blipFill>
        <p:spPr>
          <a:xfrm>
            <a:off x="9150961" y="3305048"/>
            <a:ext cx="2260600" cy="2527300"/>
          </a:xfrm>
          <a:prstGeom prst="rect">
            <a:avLst/>
          </a:prstGeom>
        </p:spPr>
      </p:pic>
      <p:pic>
        <p:nvPicPr>
          <p:cNvPr id="10" name="Picture 9">
            <a:extLst>
              <a:ext uri="{FF2B5EF4-FFF2-40B4-BE49-F238E27FC236}">
                <a16:creationId xmlns:a16="http://schemas.microsoft.com/office/drawing/2014/main" id="{936D0876-914D-0441-8B11-6514BA5A5B7F}"/>
              </a:ext>
            </a:extLst>
          </p:cNvPr>
          <p:cNvPicPr>
            <a:picLocks noChangeAspect="1"/>
          </p:cNvPicPr>
          <p:nvPr/>
        </p:nvPicPr>
        <p:blipFill>
          <a:blip r:embed="rId4"/>
          <a:stretch>
            <a:fillRect/>
          </a:stretch>
        </p:blipFill>
        <p:spPr>
          <a:xfrm>
            <a:off x="10346635" y="1468497"/>
            <a:ext cx="1334238" cy="1489733"/>
          </a:xfrm>
          <a:prstGeom prst="rect">
            <a:avLst/>
          </a:prstGeom>
        </p:spPr>
      </p:pic>
    </p:spTree>
    <p:extLst>
      <p:ext uri="{BB962C8B-B14F-4D97-AF65-F5344CB8AC3E}">
        <p14:creationId xmlns:p14="http://schemas.microsoft.com/office/powerpoint/2010/main" val="1576823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7877" y="220136"/>
            <a:ext cx="10972800" cy="1005840"/>
          </a:xfrm>
        </p:spPr>
        <p:txBody>
          <a:bodyPr/>
          <a:lstStyle/>
          <a:p>
            <a:r>
              <a:rPr lang="en-US"/>
              <a:t>Fluxion has proven effective in scheduling diverse resources such as </a:t>
            </a:r>
            <a:r>
              <a:rPr lang="en-US" err="1"/>
              <a:t>exascale</a:t>
            </a:r>
            <a:r>
              <a:rPr lang="en-US"/>
              <a:t> multi-tiered storage and cloud resources</a:t>
            </a:r>
          </a:p>
        </p:txBody>
      </p:sp>
      <p:sp>
        <p:nvSpPr>
          <p:cNvPr id="6" name="Content Placeholder 5"/>
          <p:cNvSpPr>
            <a:spLocks noGrp="1"/>
          </p:cNvSpPr>
          <p:nvPr>
            <p:ph idx="1"/>
          </p:nvPr>
        </p:nvSpPr>
        <p:spPr>
          <a:xfrm>
            <a:off x="535314" y="1390875"/>
            <a:ext cx="4806151" cy="3965985"/>
          </a:xfrm>
        </p:spPr>
        <p:txBody>
          <a:bodyPr>
            <a:normAutofit fontScale="92500" lnSpcReduction="10000"/>
          </a:bodyPr>
          <a:lstStyle/>
          <a:p>
            <a:r>
              <a:rPr lang="en-US" sz="2000"/>
              <a:t>Co-designing of multi-tiered storage with HPE for El Cap is under way</a:t>
            </a:r>
          </a:p>
          <a:p>
            <a:r>
              <a:rPr lang="en-US" sz="2000"/>
              <a:t>Starting a 3-way partnership with RedHat OpenShift and IBM T.J. Watson teams</a:t>
            </a:r>
          </a:p>
          <a:p>
            <a:pPr lvl="1"/>
            <a:r>
              <a:rPr lang="en-US" sz="1600"/>
              <a:t>Use Fluxion as the driver to define </a:t>
            </a:r>
            <a:r>
              <a:rPr lang="en-US" sz="1600" err="1"/>
              <a:t>Kubernete’s</a:t>
            </a:r>
            <a:r>
              <a:rPr lang="en-US" sz="1600"/>
              <a:t> standard scheduler interface</a:t>
            </a:r>
          </a:p>
          <a:p>
            <a:pPr lvl="1"/>
            <a:r>
              <a:rPr lang="en-US" sz="1600"/>
              <a:t>IBM already developed </a:t>
            </a:r>
            <a:r>
              <a:rPr lang="en-US" sz="1600" err="1"/>
              <a:t>KubeFlux</a:t>
            </a:r>
            <a:r>
              <a:rPr lang="en-US" sz="1600"/>
              <a:t> prototype</a:t>
            </a:r>
          </a:p>
          <a:p>
            <a:r>
              <a:rPr lang="en-US" sz="2000"/>
              <a:t>Position Flux for all four tenets of </a:t>
            </a:r>
            <a:r>
              <a:rPr lang="en-US" sz="2000" err="1"/>
              <a:t>HPC+Cloud</a:t>
            </a:r>
            <a:r>
              <a:rPr lang="en-US" sz="2000"/>
              <a:t> convergence</a:t>
            </a:r>
            <a:endParaRPr lang="en-US"/>
          </a:p>
          <a:p>
            <a:r>
              <a:rPr lang="en-US" sz="2000"/>
              <a:t>Check out our SC20 state-of-the-practice talk video: “Current and Future Converged Cloud-HPC Workflows at LLNL”</a:t>
            </a:r>
          </a:p>
          <a:p>
            <a:endParaRPr lang="en-US" sz="2000"/>
          </a:p>
          <a:p>
            <a:endParaRPr lang="en-US" sz="2000"/>
          </a:p>
        </p:txBody>
      </p:sp>
      <p:pic>
        <p:nvPicPr>
          <p:cNvPr id="26" name="Picture 25">
            <a:extLst>
              <a:ext uri="{FF2B5EF4-FFF2-40B4-BE49-F238E27FC236}">
                <a16:creationId xmlns:a16="http://schemas.microsoft.com/office/drawing/2014/main" id="{CF0BBFAA-7FCE-1F42-AC5E-4AFF63D9A1E2}"/>
              </a:ext>
            </a:extLst>
          </p:cNvPr>
          <p:cNvPicPr>
            <a:picLocks noChangeAspect="1"/>
          </p:cNvPicPr>
          <p:nvPr/>
        </p:nvPicPr>
        <p:blipFill>
          <a:blip r:embed="rId3"/>
          <a:stretch>
            <a:fillRect/>
          </a:stretch>
        </p:blipFill>
        <p:spPr>
          <a:xfrm>
            <a:off x="5574878" y="1283263"/>
            <a:ext cx="6617122" cy="4428360"/>
          </a:xfrm>
          <a:prstGeom prst="rect">
            <a:avLst/>
          </a:prstGeom>
        </p:spPr>
      </p:pic>
      <p:sp>
        <p:nvSpPr>
          <p:cNvPr id="28" name="Rectangle 27">
            <a:extLst>
              <a:ext uri="{FF2B5EF4-FFF2-40B4-BE49-F238E27FC236}">
                <a16:creationId xmlns:a16="http://schemas.microsoft.com/office/drawing/2014/main" id="{EB958688-F927-2648-8099-74440EDF9FB6}"/>
              </a:ext>
            </a:extLst>
          </p:cNvPr>
          <p:cNvSpPr/>
          <p:nvPr/>
        </p:nvSpPr>
        <p:spPr>
          <a:xfrm>
            <a:off x="5696334" y="2497532"/>
            <a:ext cx="2696760" cy="646331"/>
          </a:xfrm>
          <a:prstGeom prst="rect">
            <a:avLst/>
          </a:prstGeom>
        </p:spPr>
        <p:txBody>
          <a:bodyPr wrap="square">
            <a:spAutoFit/>
          </a:bodyPr>
          <a:lstStyle/>
          <a:p>
            <a:pPr marL="57150"/>
            <a:r>
              <a:rPr lang="en-US" b="1"/>
              <a:t>Loosely coupled cloud and HPC (in use today)</a:t>
            </a:r>
          </a:p>
        </p:txBody>
      </p:sp>
      <p:pic>
        <p:nvPicPr>
          <p:cNvPr id="30" name="Picture 29">
            <a:extLst>
              <a:ext uri="{FF2B5EF4-FFF2-40B4-BE49-F238E27FC236}">
                <a16:creationId xmlns:a16="http://schemas.microsoft.com/office/drawing/2014/main" id="{39C6120B-FAC4-E24F-B6F8-2111BF5BD3B2}"/>
              </a:ext>
            </a:extLst>
          </p:cNvPr>
          <p:cNvPicPr>
            <a:picLocks noChangeAspect="1"/>
          </p:cNvPicPr>
          <p:nvPr/>
        </p:nvPicPr>
        <p:blipFill>
          <a:blip r:embed="rId4"/>
          <a:stretch>
            <a:fillRect/>
          </a:stretch>
        </p:blipFill>
        <p:spPr>
          <a:xfrm>
            <a:off x="10608537" y="1462794"/>
            <a:ext cx="1252881" cy="1454958"/>
          </a:xfrm>
          <a:prstGeom prst="rect">
            <a:avLst/>
          </a:prstGeom>
        </p:spPr>
      </p:pic>
      <p:sp>
        <p:nvSpPr>
          <p:cNvPr id="31" name="Rectangle 30">
            <a:extLst>
              <a:ext uri="{FF2B5EF4-FFF2-40B4-BE49-F238E27FC236}">
                <a16:creationId xmlns:a16="http://schemas.microsoft.com/office/drawing/2014/main" id="{A47512AF-C526-BA48-9A1F-D22EEF1D0E94}"/>
              </a:ext>
            </a:extLst>
          </p:cNvPr>
          <p:cNvSpPr/>
          <p:nvPr/>
        </p:nvSpPr>
        <p:spPr>
          <a:xfrm>
            <a:off x="8740011" y="3102055"/>
            <a:ext cx="3225948" cy="369332"/>
          </a:xfrm>
          <a:prstGeom prst="rect">
            <a:avLst/>
          </a:prstGeom>
        </p:spPr>
        <p:txBody>
          <a:bodyPr wrap="none">
            <a:spAutoFit/>
          </a:bodyPr>
          <a:lstStyle/>
          <a:p>
            <a:pPr marL="57150"/>
            <a:r>
              <a:rPr lang="en-US" b="1"/>
              <a:t>Hybrid/bursting to public cloud</a:t>
            </a:r>
          </a:p>
        </p:txBody>
      </p:sp>
      <p:sp>
        <p:nvSpPr>
          <p:cNvPr id="33" name="Rectangle 32">
            <a:extLst>
              <a:ext uri="{FF2B5EF4-FFF2-40B4-BE49-F238E27FC236}">
                <a16:creationId xmlns:a16="http://schemas.microsoft.com/office/drawing/2014/main" id="{7081C0D7-02C2-BD49-93E9-5653EF0CE1FB}"/>
              </a:ext>
            </a:extLst>
          </p:cNvPr>
          <p:cNvSpPr/>
          <p:nvPr/>
        </p:nvSpPr>
        <p:spPr>
          <a:xfrm>
            <a:off x="8974242" y="5205405"/>
            <a:ext cx="2757486" cy="369332"/>
          </a:xfrm>
          <a:prstGeom prst="rect">
            <a:avLst/>
          </a:prstGeom>
        </p:spPr>
        <p:txBody>
          <a:bodyPr wrap="none">
            <a:spAutoFit/>
          </a:bodyPr>
          <a:lstStyle/>
          <a:p>
            <a:pPr marL="57150"/>
            <a:r>
              <a:rPr lang="en-US" b="1"/>
              <a:t>Cloud-in-HPC: K8s in RJMS</a:t>
            </a:r>
          </a:p>
        </p:txBody>
      </p:sp>
      <p:sp>
        <p:nvSpPr>
          <p:cNvPr id="34" name="Rectangle 33">
            <a:extLst>
              <a:ext uri="{FF2B5EF4-FFF2-40B4-BE49-F238E27FC236}">
                <a16:creationId xmlns:a16="http://schemas.microsoft.com/office/drawing/2014/main" id="{6CF3FD5D-8174-8545-B6DE-F2075B2B0547}"/>
              </a:ext>
            </a:extLst>
          </p:cNvPr>
          <p:cNvSpPr/>
          <p:nvPr/>
        </p:nvSpPr>
        <p:spPr>
          <a:xfrm>
            <a:off x="5696334" y="4651407"/>
            <a:ext cx="2988208" cy="923330"/>
          </a:xfrm>
          <a:prstGeom prst="rect">
            <a:avLst/>
          </a:prstGeom>
        </p:spPr>
        <p:txBody>
          <a:bodyPr wrap="square">
            <a:spAutoFit/>
          </a:bodyPr>
          <a:lstStyle/>
          <a:p>
            <a:pPr marL="57150"/>
            <a:r>
              <a:rPr lang="en-US" b="1"/>
              <a:t>HPC-in-cloud: HPC RJMS in K8s; workflows scale everywhere</a:t>
            </a:r>
          </a:p>
        </p:txBody>
      </p:sp>
      <p:pic>
        <p:nvPicPr>
          <p:cNvPr id="13" name="Picture 12">
            <a:extLst>
              <a:ext uri="{FF2B5EF4-FFF2-40B4-BE49-F238E27FC236}">
                <a16:creationId xmlns:a16="http://schemas.microsoft.com/office/drawing/2014/main" id="{880EC164-4D57-604B-9793-1C76D6D39C3D}"/>
              </a:ext>
            </a:extLst>
          </p:cNvPr>
          <p:cNvPicPr>
            <a:picLocks noChangeAspect="1"/>
          </p:cNvPicPr>
          <p:nvPr/>
        </p:nvPicPr>
        <p:blipFill>
          <a:blip r:embed="rId5"/>
          <a:stretch>
            <a:fillRect/>
          </a:stretch>
        </p:blipFill>
        <p:spPr>
          <a:xfrm>
            <a:off x="9347656" y="4334375"/>
            <a:ext cx="1879994" cy="873800"/>
          </a:xfrm>
          <a:prstGeom prst="rect">
            <a:avLst/>
          </a:prstGeom>
        </p:spPr>
      </p:pic>
      <p:sp>
        <p:nvSpPr>
          <p:cNvPr id="2" name="Cloud 1">
            <a:extLst>
              <a:ext uri="{FF2B5EF4-FFF2-40B4-BE49-F238E27FC236}">
                <a16:creationId xmlns:a16="http://schemas.microsoft.com/office/drawing/2014/main" id="{CFE905D4-BE09-404D-B6E0-B5E5BFB260C4}"/>
              </a:ext>
            </a:extLst>
          </p:cNvPr>
          <p:cNvSpPr/>
          <p:nvPr/>
        </p:nvSpPr>
        <p:spPr bwMode="auto">
          <a:xfrm>
            <a:off x="5749372" y="3379851"/>
            <a:ext cx="2293190" cy="1313279"/>
          </a:xfrm>
          <a:prstGeom prst="clou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15" name="Picture 14">
            <a:extLst>
              <a:ext uri="{FF2B5EF4-FFF2-40B4-BE49-F238E27FC236}">
                <a16:creationId xmlns:a16="http://schemas.microsoft.com/office/drawing/2014/main" id="{2EDC6080-CE28-1945-92C9-A65B3B302D96}"/>
              </a:ext>
            </a:extLst>
          </p:cNvPr>
          <p:cNvPicPr>
            <a:picLocks noChangeAspect="1"/>
          </p:cNvPicPr>
          <p:nvPr/>
        </p:nvPicPr>
        <p:blipFill>
          <a:blip r:embed="rId5"/>
          <a:stretch>
            <a:fillRect/>
          </a:stretch>
        </p:blipFill>
        <p:spPr>
          <a:xfrm>
            <a:off x="6137129" y="3711903"/>
            <a:ext cx="1396708" cy="649174"/>
          </a:xfrm>
          <a:prstGeom prst="rect">
            <a:avLst/>
          </a:prstGeom>
        </p:spPr>
      </p:pic>
      <p:sp>
        <p:nvSpPr>
          <p:cNvPr id="17" name="Cloud 16">
            <a:extLst>
              <a:ext uri="{FF2B5EF4-FFF2-40B4-BE49-F238E27FC236}">
                <a16:creationId xmlns:a16="http://schemas.microsoft.com/office/drawing/2014/main" id="{E112850D-9A36-CB45-AA39-D7142BCA2222}"/>
              </a:ext>
            </a:extLst>
          </p:cNvPr>
          <p:cNvSpPr/>
          <p:nvPr/>
        </p:nvSpPr>
        <p:spPr bwMode="auto">
          <a:xfrm>
            <a:off x="5696334" y="1544145"/>
            <a:ext cx="1140613" cy="840613"/>
          </a:xfrm>
          <a:prstGeom prst="clou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cxnSp>
        <p:nvCxnSpPr>
          <p:cNvPr id="4" name="Straight Arrow Connector 3">
            <a:extLst>
              <a:ext uri="{FF2B5EF4-FFF2-40B4-BE49-F238E27FC236}">
                <a16:creationId xmlns:a16="http://schemas.microsoft.com/office/drawing/2014/main" id="{69163479-64E3-8245-AAF0-53B0A3664802}"/>
              </a:ext>
            </a:extLst>
          </p:cNvPr>
          <p:cNvCxnSpPr>
            <a:cxnSpLocks/>
          </p:cNvCxnSpPr>
          <p:nvPr/>
        </p:nvCxnSpPr>
        <p:spPr>
          <a:xfrm>
            <a:off x="6541059" y="2384758"/>
            <a:ext cx="778890" cy="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59BAAFA8-B4DB-AE4C-8974-1325A3499C9A}"/>
              </a:ext>
            </a:extLst>
          </p:cNvPr>
          <p:cNvPicPr>
            <a:picLocks noChangeAspect="1"/>
          </p:cNvPicPr>
          <p:nvPr/>
        </p:nvPicPr>
        <p:blipFill>
          <a:blip r:embed="rId5"/>
          <a:stretch>
            <a:fillRect/>
          </a:stretch>
        </p:blipFill>
        <p:spPr>
          <a:xfrm>
            <a:off x="6121451" y="1640758"/>
            <a:ext cx="1358093" cy="631226"/>
          </a:xfrm>
          <a:prstGeom prst="rect">
            <a:avLst/>
          </a:prstGeom>
        </p:spPr>
      </p:pic>
      <p:pic>
        <p:nvPicPr>
          <p:cNvPr id="21" name="Picture 20">
            <a:extLst>
              <a:ext uri="{FF2B5EF4-FFF2-40B4-BE49-F238E27FC236}">
                <a16:creationId xmlns:a16="http://schemas.microsoft.com/office/drawing/2014/main" id="{EE2F53A4-E236-FD41-BFE8-758F0D7E6508}"/>
              </a:ext>
            </a:extLst>
          </p:cNvPr>
          <p:cNvPicPr>
            <a:picLocks noChangeAspect="1"/>
          </p:cNvPicPr>
          <p:nvPr/>
        </p:nvPicPr>
        <p:blipFill>
          <a:blip r:embed="rId6"/>
          <a:stretch>
            <a:fillRect/>
          </a:stretch>
        </p:blipFill>
        <p:spPr>
          <a:xfrm>
            <a:off x="7575141" y="1473624"/>
            <a:ext cx="1686775" cy="965494"/>
          </a:xfrm>
          <a:prstGeom prst="rect">
            <a:avLst/>
          </a:prstGeom>
        </p:spPr>
      </p:pic>
      <p:sp>
        <p:nvSpPr>
          <p:cNvPr id="18" name="Rectangle 7">
            <a:extLst>
              <a:ext uri="{FF2B5EF4-FFF2-40B4-BE49-F238E27FC236}">
                <a16:creationId xmlns:a16="http://schemas.microsoft.com/office/drawing/2014/main" id="{07E4694E-A0CF-3A42-9821-81C29D342F22}"/>
              </a:ext>
            </a:extLst>
          </p:cNvPr>
          <p:cNvSpPr>
            <a:spLocks noChangeArrowheads="1"/>
          </p:cNvSpPr>
          <p:nvPr/>
        </p:nvSpPr>
        <p:spPr bwMode="auto">
          <a:xfrm>
            <a:off x="0" y="5706851"/>
            <a:ext cx="12192000" cy="646331"/>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a:solidFill>
                  <a:schemeClr val="bg1"/>
                </a:solidFill>
                <a:latin typeface="Calibri" panose="020F0502020204030204" pitchFamily="34" charset="0"/>
                <a:cs typeface="Calibri" panose="020F0502020204030204" pitchFamily="34" charset="0"/>
              </a:rPr>
              <a:t>Check out our breakout slides on “</a:t>
            </a:r>
            <a:r>
              <a:rPr lang="en-US" i="1">
                <a:solidFill>
                  <a:schemeClr val="bg1"/>
                </a:solidFill>
                <a:latin typeface="Calibri" panose="020F0502020204030204" pitchFamily="34" charset="0"/>
                <a:cs typeface="Calibri" panose="020F0502020204030204" pitchFamily="34" charset="0"/>
              </a:rPr>
              <a:t>Converging on a Unified Scheduling and Management Framework for HPC and Cloud Tasks” </a:t>
            </a:r>
            <a:r>
              <a:rPr lang="en-US">
                <a:solidFill>
                  <a:schemeClr val="bg1"/>
                </a:solidFill>
                <a:latin typeface="Calibri" panose="020F0502020204030204" pitchFamily="34" charset="0"/>
                <a:cs typeface="Calibri" panose="020F0502020204030204" pitchFamily="34" charset="0"/>
              </a:rPr>
              <a:t>presented this morning at 10AM – 11:30AM (https://</a:t>
            </a:r>
            <a:r>
              <a:rPr lang="en-US" err="1">
                <a:solidFill>
                  <a:schemeClr val="bg1"/>
                </a:solidFill>
                <a:latin typeface="Calibri" panose="020F0502020204030204" pitchFamily="34" charset="0"/>
                <a:cs typeface="Calibri" panose="020F0502020204030204" pitchFamily="34" charset="0"/>
              </a:rPr>
              <a:t>whova.com</a:t>
            </a:r>
            <a:r>
              <a:rPr lang="en-US">
                <a:solidFill>
                  <a:schemeClr val="bg1"/>
                </a:solidFill>
                <a:latin typeface="Calibri" panose="020F0502020204030204" pitchFamily="34" charset="0"/>
                <a:cs typeface="Calibri" panose="020F0502020204030204" pitchFamily="34" charset="0"/>
              </a:rPr>
              <a:t>/portal/webapp/ecpan_202104/Agenda/1511029)</a:t>
            </a:r>
          </a:p>
        </p:txBody>
      </p:sp>
    </p:spTree>
    <p:extLst>
      <p:ext uri="{BB962C8B-B14F-4D97-AF65-F5344CB8AC3E}">
        <p14:creationId xmlns:p14="http://schemas.microsoft.com/office/powerpoint/2010/main" val="910023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9600" y="565126"/>
            <a:ext cx="11199340" cy="1447576"/>
          </a:xfrm>
        </p:spPr>
        <p:txBody>
          <a:bodyPr vert="horz" lIns="0" tIns="45720" rIns="45720" bIns="45720" rtlCol="0" anchor="b" anchorCtr="0">
            <a:noAutofit/>
            <a:scene3d>
              <a:camera prst="orthographicFront"/>
              <a:lightRig rig="threePt" dir="t">
                <a:rot lat="0" lon="0" rev="4800000"/>
              </a:lightRig>
            </a:scene3d>
            <a:sp3d prstMaterial="matte"/>
          </a:bodyPr>
          <a:lstStyle/>
          <a:p>
            <a:r>
              <a:rPr lang="en-US">
                <a:latin typeface="Calibri"/>
                <a:cs typeface="Calibri"/>
              </a:rPr>
              <a:t>Fully Hierarchical Scheduling and Job Interfaces for Large Ensembles of Uncertainty Quantification (UQ) Tasks </a:t>
            </a:r>
            <a:endParaRPr lang="en-US">
              <a:latin typeface="Calibri" panose="020F0502020204030204" pitchFamily="34" charset="0"/>
              <a:cs typeface="Calibri" panose="020F0502020204030204" pitchFamily="34" charset="0"/>
            </a:endParaRPr>
          </a:p>
        </p:txBody>
      </p:sp>
      <p:sp>
        <p:nvSpPr>
          <p:cNvPr id="5" name="Text Placeholder 4"/>
          <p:cNvSpPr>
            <a:spLocks noGrp="1"/>
          </p:cNvSpPr>
          <p:nvPr>
            <p:ph type="body" sz="quarter" idx="14"/>
          </p:nvPr>
        </p:nvSpPr>
        <p:spPr>
          <a:xfrm>
            <a:off x="5056094" y="2616249"/>
            <a:ext cx="7135906" cy="347259"/>
          </a:xfrm>
        </p:spPr>
        <p:txBody>
          <a:bodyPr/>
          <a:lstStyle/>
          <a:p>
            <a:r>
              <a:rPr lang="en-US">
                <a:latin typeface="Calibri"/>
                <a:cs typeface="Calibri"/>
              </a:rPr>
              <a:t>James Corbett</a:t>
            </a:r>
          </a:p>
        </p:txBody>
      </p:sp>
      <p:sp>
        <p:nvSpPr>
          <p:cNvPr id="6" name="Text Placeholder 4">
            <a:extLst>
              <a:ext uri="{FF2B5EF4-FFF2-40B4-BE49-F238E27FC236}">
                <a16:creationId xmlns:a16="http://schemas.microsoft.com/office/drawing/2014/main" id="{040B181D-0BA3-9A45-885D-BA659F7F2021}"/>
              </a:ext>
            </a:extLst>
          </p:cNvPr>
          <p:cNvSpPr txBox="1">
            <a:spLocks/>
          </p:cNvSpPr>
          <p:nvPr/>
        </p:nvSpPr>
        <p:spPr>
          <a:xfrm>
            <a:off x="435366" y="2909148"/>
            <a:ext cx="10972800" cy="1039704"/>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endParaRPr lang="en-US">
              <a:latin typeface="Avenir" panose="02000503020000020003" pitchFamily="2" charset="0"/>
            </a:endParaRPr>
          </a:p>
          <a:p>
            <a:pPr defTabSz="914400"/>
            <a:endParaRPr lang="en-US">
              <a:latin typeface="Avenir" panose="02000503020000020003" pitchFamily="2" charset="0"/>
            </a:endParaRPr>
          </a:p>
          <a:p>
            <a:pPr defTabSz="914400"/>
            <a:endParaRPr lang="en-US">
              <a:latin typeface="Avenir" panose="02000503020000020003" pitchFamily="2" charset="0"/>
            </a:endParaRPr>
          </a:p>
          <a:p>
            <a:pPr defTabSz="914400"/>
            <a:r>
              <a:rPr lang="en-US">
                <a:latin typeface="Avenir" panose="02000503020000020003" pitchFamily="2" charset="0"/>
              </a:rPr>
              <a:t> </a:t>
            </a:r>
          </a:p>
          <a:p>
            <a:pPr defTabSz="914400"/>
            <a:endParaRPr lang="en-US">
              <a:latin typeface="Avenir" panose="02000503020000020003" pitchFamily="2" charset="0"/>
            </a:endParaRPr>
          </a:p>
          <a:p>
            <a:pPr defTabSz="914400"/>
            <a:r>
              <a:rPr lang="en-US" sz="1200" b="1">
                <a:latin typeface="Avenir" panose="02000503020000020003" pitchFamily="2" charset="0"/>
              </a:rPr>
              <a:t>Acknowledgment</a:t>
            </a:r>
            <a:r>
              <a:rPr lang="en-US" sz="1200">
                <a:latin typeface="Avenir" panose="02000503020000020003" pitchFamily="2" charset="0"/>
              </a:rPr>
              <a:t>: Ned Bass, </a:t>
            </a:r>
            <a:r>
              <a:rPr lang="en-US" sz="1200" err="1">
                <a:latin typeface="Avenir" panose="02000503020000020003" pitchFamily="2" charset="0"/>
              </a:rPr>
              <a:t>Subhendu</a:t>
            </a:r>
            <a:r>
              <a:rPr lang="en-US" sz="1200">
                <a:latin typeface="Avenir" panose="02000503020000020003" pitchFamily="2" charset="0"/>
              </a:rPr>
              <a:t> Behera, Albert Chu, Kyle Chard, Brandon Cook, James Corbett, Ryan Day, Franc Di Natalie, David </a:t>
            </a:r>
            <a:r>
              <a:rPr lang="en-US" sz="1200" err="1">
                <a:latin typeface="Avenir" panose="02000503020000020003" pitchFamily="2" charset="0"/>
              </a:rPr>
              <a:t>Domyancic</a:t>
            </a:r>
            <a:r>
              <a:rPr lang="en-US" sz="1200">
                <a:latin typeface="Avenir" panose="02000503020000020003" pitchFamily="2" charset="0"/>
              </a:rPr>
              <a:t>, Phil Eckert, Stephen </a:t>
            </a:r>
            <a:r>
              <a:rPr lang="en-US" sz="1200" err="1">
                <a:latin typeface="Avenir" panose="02000503020000020003" pitchFamily="2" charset="0"/>
              </a:rPr>
              <a:t>Herbein</a:t>
            </a:r>
            <a:r>
              <a:rPr lang="en-US" sz="1200">
                <a:latin typeface="Avenir" panose="02000503020000020003" pitchFamily="2" charset="0"/>
              </a:rPr>
              <a:t>, Jim Garlick, Elsa </a:t>
            </a:r>
            <a:r>
              <a:rPr lang="en-US" sz="1200" err="1">
                <a:latin typeface="Avenir" panose="02000503020000020003" pitchFamily="2" charset="0"/>
              </a:rPr>
              <a:t>Gonsiorowski</a:t>
            </a:r>
            <a:r>
              <a:rPr lang="en-US" sz="1200">
                <a:latin typeface="Avenir" panose="02000503020000020003" pitchFamily="2" charset="0"/>
              </a:rPr>
              <a:t>, Mark </a:t>
            </a:r>
            <a:r>
              <a:rPr lang="en-US" sz="1200" err="1">
                <a:latin typeface="Avenir" panose="02000503020000020003" pitchFamily="2" charset="0"/>
              </a:rPr>
              <a:t>Grondona</a:t>
            </a:r>
            <a:r>
              <a:rPr lang="en-US" sz="1200">
                <a:latin typeface="Avenir" panose="02000503020000020003" pitchFamily="2" charset="0"/>
              </a:rPr>
              <a:t>, Helgi </a:t>
            </a:r>
            <a:r>
              <a:rPr lang="en-US" sz="1200" err="1">
                <a:latin typeface="Avenir" panose="02000503020000020003" pitchFamily="2" charset="0"/>
              </a:rPr>
              <a:t>Ingolfsson</a:t>
            </a:r>
            <a:r>
              <a:rPr lang="en-US" sz="1200">
                <a:latin typeface="Avenir" panose="02000503020000020003" pitchFamily="2" charset="0"/>
              </a:rPr>
              <a:t>, </a:t>
            </a:r>
            <a:r>
              <a:rPr lang="en-US" sz="1200" err="1">
                <a:latin typeface="Avenir" panose="02000503020000020003" pitchFamily="2" charset="0"/>
              </a:rPr>
              <a:t>Shantenu</a:t>
            </a:r>
            <a:r>
              <a:rPr lang="en-US" sz="1200">
                <a:latin typeface="Avenir" panose="02000503020000020003" pitchFamily="2" charset="0"/>
              </a:rPr>
              <a:t> Jha, </a:t>
            </a:r>
            <a:r>
              <a:rPr lang="en-US" sz="1200" err="1">
                <a:latin typeface="Avenir" panose="02000503020000020003" pitchFamily="2" charset="0"/>
              </a:rPr>
              <a:t>Zvonko</a:t>
            </a:r>
            <a:r>
              <a:rPr lang="en-US" sz="1200">
                <a:latin typeface="Avenir" panose="02000503020000020003" pitchFamily="2" charset="0"/>
              </a:rPr>
              <a:t> Kaiser, Dan Laney, Carlos Eduardo Gutierrez, Edgar Leon, Don Lipari, Daniel Milroy, Joseph Koning, Claudia </a:t>
            </a:r>
            <a:r>
              <a:rPr lang="en-US" sz="1200" err="1">
                <a:latin typeface="Avenir" panose="02000503020000020003" pitchFamily="2" charset="0"/>
              </a:rPr>
              <a:t>Misale</a:t>
            </a:r>
            <a:r>
              <a:rPr lang="en-US" sz="1200">
                <a:latin typeface="Avenir" panose="02000503020000020003" pitchFamily="2" charset="0"/>
              </a:rPr>
              <a:t>, Chris Moussa, Frank Muller, </a:t>
            </a:r>
            <a:r>
              <a:rPr lang="en-US" sz="1200" err="1">
                <a:latin typeface="Avenir" panose="02000503020000020003" pitchFamily="2" charset="0"/>
              </a:rPr>
              <a:t>Tapasya</a:t>
            </a:r>
            <a:r>
              <a:rPr lang="en-US" sz="1200">
                <a:latin typeface="Avenir" panose="02000503020000020003" pitchFamily="2" charset="0"/>
              </a:rPr>
              <a:t> </a:t>
            </a:r>
            <a:r>
              <a:rPr lang="en-US" sz="1200" err="1">
                <a:latin typeface="Avenir" panose="02000503020000020003" pitchFamily="2" charset="0"/>
              </a:rPr>
              <a:t>Patki</a:t>
            </a:r>
            <a:r>
              <a:rPr lang="en-US" sz="1200">
                <a:latin typeface="Avenir" panose="02000503020000020003" pitchFamily="2" charset="0"/>
              </a:rPr>
              <a:t>, </a:t>
            </a:r>
            <a:r>
              <a:rPr lang="en-US" sz="1200" err="1">
                <a:latin typeface="Avenir" panose="02000503020000020003" pitchFamily="2" charset="0"/>
              </a:rPr>
              <a:t>Yoonho</a:t>
            </a:r>
            <a:r>
              <a:rPr lang="en-US" sz="1200">
                <a:latin typeface="Avenir" panose="02000503020000020003" pitchFamily="2" charset="0"/>
              </a:rPr>
              <a:t> Park, Luc Peterson, Barry Rountree, Thomas R. W. </a:t>
            </a:r>
            <a:r>
              <a:rPr lang="en-US" sz="1200" err="1">
                <a:latin typeface="Avenir" panose="02000503020000020003" pitchFamily="2" charset="0"/>
              </a:rPr>
              <a:t>Scogland</a:t>
            </a:r>
            <a:r>
              <a:rPr lang="en-US" sz="1200">
                <a:latin typeface="Avenir" panose="02000503020000020003" pitchFamily="2" charset="0"/>
              </a:rPr>
              <a:t>, Becky </a:t>
            </a:r>
            <a:r>
              <a:rPr lang="en-US" sz="1200" err="1">
                <a:latin typeface="Avenir" panose="02000503020000020003" pitchFamily="2" charset="0"/>
              </a:rPr>
              <a:t>Springmeyer</a:t>
            </a:r>
            <a:r>
              <a:rPr lang="en-US" sz="1200">
                <a:latin typeface="Avenir" panose="02000503020000020003" pitchFamily="2" charset="0"/>
              </a:rPr>
              <a:t>, Michela </a:t>
            </a:r>
            <a:r>
              <a:rPr lang="en-US" sz="1200" err="1">
                <a:latin typeface="Avenir" panose="02000503020000020003" pitchFamily="2" charset="0"/>
              </a:rPr>
              <a:t>Taufer</a:t>
            </a:r>
            <a:r>
              <a:rPr lang="en-US" sz="1200">
                <a:latin typeface="Avenir" panose="02000503020000020003" pitchFamily="2" charset="0"/>
              </a:rPr>
              <a:t>, Jae-Seung </a:t>
            </a:r>
            <a:r>
              <a:rPr lang="en-US" sz="1200" err="1">
                <a:latin typeface="Avenir" panose="02000503020000020003" pitchFamily="2" charset="0"/>
              </a:rPr>
              <a:t>Yeom</a:t>
            </a:r>
            <a:r>
              <a:rPr lang="en-US" sz="1200">
                <a:latin typeface="Avenir" panose="02000503020000020003" pitchFamily="2" charset="0"/>
              </a:rPr>
              <a:t>, Veronica Vergara and </a:t>
            </a:r>
            <a:r>
              <a:rPr lang="en-US" sz="1200" err="1">
                <a:latin typeface="Avenir" panose="02000503020000020003" pitchFamily="2" charset="0"/>
              </a:rPr>
              <a:t>Xiaohua</a:t>
            </a:r>
            <a:r>
              <a:rPr lang="en-US" sz="1200">
                <a:latin typeface="Avenir" panose="02000503020000020003" pitchFamily="2" charset="0"/>
              </a:rPr>
              <a:t> Zhang</a:t>
            </a:r>
          </a:p>
        </p:txBody>
      </p:sp>
      <p:sp>
        <p:nvSpPr>
          <p:cNvPr id="7" name="Text Placeholder 10">
            <a:extLst>
              <a:ext uri="{FF2B5EF4-FFF2-40B4-BE49-F238E27FC236}">
                <a16:creationId xmlns:a16="http://schemas.microsoft.com/office/drawing/2014/main" id="{815A403F-E144-1C42-A88A-050BBDC3F360}"/>
              </a:ext>
            </a:extLst>
          </p:cNvPr>
          <p:cNvSpPr>
            <a:spLocks noGrp="1"/>
          </p:cNvSpPr>
          <p:nvPr>
            <p:ph type="body" sz="quarter" idx="13"/>
          </p:nvPr>
        </p:nvSpPr>
        <p:spPr>
          <a:xfrm>
            <a:off x="609601" y="2024863"/>
            <a:ext cx="7505699" cy="369888"/>
          </a:xfrm>
        </p:spPr>
        <p:txBody>
          <a:bodyPr/>
          <a:lstStyle/>
          <a:p>
            <a:pPr marL="58738" indent="-1588"/>
            <a:r>
              <a:rPr lang="en-US" sz="1800">
                <a:latin typeface="Avenir" panose="02000503020000020003" pitchFamily="2" charset="0"/>
                <a:cs typeface="Calibri" panose="020F0502020204030204" pitchFamily="34" charset="0"/>
              </a:rPr>
              <a:t>Flux Tutorial at ECP Annual Meeting, April 14, 2020</a:t>
            </a:r>
          </a:p>
        </p:txBody>
      </p:sp>
    </p:spTree>
    <p:extLst>
      <p:ext uri="{BB962C8B-B14F-4D97-AF65-F5344CB8AC3E}">
        <p14:creationId xmlns:p14="http://schemas.microsoft.com/office/powerpoint/2010/main" val="391063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E588AB-EEF2-E045-9A51-8C2BA1384589}"/>
              </a:ext>
            </a:extLst>
          </p:cNvPr>
          <p:cNvSpPr>
            <a:spLocks noGrp="1"/>
          </p:cNvSpPr>
          <p:nvPr>
            <p:ph idx="1"/>
          </p:nvPr>
        </p:nvSpPr>
        <p:spPr>
          <a:xfrm>
            <a:off x="609600" y="1441524"/>
            <a:ext cx="5486400" cy="4906889"/>
          </a:xfrm>
        </p:spPr>
        <p:txBody>
          <a:bodyPr/>
          <a:lstStyle/>
          <a:p>
            <a:r>
              <a:rPr lang="en-US"/>
              <a:t>Traditional HPC resource managers are great for small numbers of large jobs.</a:t>
            </a:r>
          </a:p>
          <a:p>
            <a:r>
              <a:rPr lang="en-US"/>
              <a:t>Want to run a geophysics simulation across 500 nodes? Easy:</a:t>
            </a:r>
          </a:p>
          <a:p>
            <a:pPr lvl="1"/>
            <a:r>
              <a:rPr lang="en-US"/>
              <a:t>Write a batch script and submit it.</a:t>
            </a:r>
          </a:p>
          <a:p>
            <a:r>
              <a:rPr lang="en-US"/>
              <a:t>Want to run 500 geophysics simulations across 500 nodes? Not so easy. Could submit 500 batch jobs, but:</a:t>
            </a:r>
          </a:p>
          <a:p>
            <a:pPr lvl="1"/>
            <a:r>
              <a:rPr lang="en-US" sz="1800"/>
              <a:t>Some resource managers impose limits on the number of concurrently running jobs.</a:t>
            </a:r>
          </a:p>
          <a:p>
            <a:pPr lvl="1"/>
            <a:r>
              <a:rPr lang="en-US" sz="1800"/>
              <a:t>Some HPC centers, like ANL and ORNL, prioritize large jobs.</a:t>
            </a:r>
          </a:p>
          <a:p>
            <a:pPr lvl="1"/>
            <a:r>
              <a:rPr lang="en-US" sz="1800"/>
              <a:t>Difficult to keep track of so many jobs.</a:t>
            </a:r>
          </a:p>
          <a:p>
            <a:endParaRPr lang="en-US"/>
          </a:p>
        </p:txBody>
      </p:sp>
      <p:sp>
        <p:nvSpPr>
          <p:cNvPr id="3" name="Title 2">
            <a:extLst>
              <a:ext uri="{FF2B5EF4-FFF2-40B4-BE49-F238E27FC236}">
                <a16:creationId xmlns:a16="http://schemas.microsoft.com/office/drawing/2014/main" id="{414A07DD-CC21-A846-B582-241B630DF1AB}"/>
              </a:ext>
            </a:extLst>
          </p:cNvPr>
          <p:cNvSpPr>
            <a:spLocks noGrp="1"/>
          </p:cNvSpPr>
          <p:nvPr>
            <p:ph type="title"/>
          </p:nvPr>
        </p:nvSpPr>
        <p:spPr/>
        <p:txBody>
          <a:bodyPr/>
          <a:lstStyle/>
          <a:p>
            <a:pPr algn="ctr"/>
            <a:r>
              <a:rPr lang="en-US"/>
              <a:t>An Old Problem: Running Batch Jobs in Parallel</a:t>
            </a:r>
          </a:p>
        </p:txBody>
      </p:sp>
      <p:pic>
        <p:nvPicPr>
          <p:cNvPr id="5" name="Picture 4">
            <a:extLst>
              <a:ext uri="{FF2B5EF4-FFF2-40B4-BE49-F238E27FC236}">
                <a16:creationId xmlns:a16="http://schemas.microsoft.com/office/drawing/2014/main" id="{37484029-B66E-0B41-AA4B-6C6C3414DCEC}"/>
              </a:ext>
            </a:extLst>
          </p:cNvPr>
          <p:cNvPicPr>
            <a:picLocks noChangeAspect="1"/>
          </p:cNvPicPr>
          <p:nvPr/>
        </p:nvPicPr>
        <p:blipFill>
          <a:blip r:embed="rId2"/>
          <a:stretch>
            <a:fillRect/>
          </a:stretch>
        </p:blipFill>
        <p:spPr>
          <a:xfrm>
            <a:off x="6255691" y="1497788"/>
            <a:ext cx="5326709" cy="3862424"/>
          </a:xfrm>
          <a:prstGeom prst="rect">
            <a:avLst/>
          </a:prstGeom>
        </p:spPr>
      </p:pic>
    </p:spTree>
    <p:extLst>
      <p:ext uri="{BB962C8B-B14F-4D97-AF65-F5344CB8AC3E}">
        <p14:creationId xmlns:p14="http://schemas.microsoft.com/office/powerpoint/2010/main" val="133789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41525"/>
            <a:ext cx="5486400" cy="4766770"/>
          </a:xfrm>
        </p:spPr>
        <p:txBody>
          <a:bodyPr>
            <a:normAutofit fontScale="92500" lnSpcReduction="20000"/>
          </a:bodyPr>
          <a:lstStyle/>
          <a:p>
            <a:r>
              <a:rPr lang="en-US" sz="2000"/>
              <a:t>When users want to submit large numbers of jobs, the usual solution is to use a workflow manager.</a:t>
            </a:r>
          </a:p>
          <a:p>
            <a:r>
              <a:rPr lang="en-US" sz="2000"/>
              <a:t>A good solution, but has significant start-up cost. User </a:t>
            </a:r>
            <a:r>
              <a:rPr lang="en-US" sz="2000" dirty="0"/>
              <a:t>must</a:t>
            </a:r>
            <a:r>
              <a:rPr lang="en-US" sz="2000"/>
              <a:t>:</a:t>
            </a:r>
          </a:p>
          <a:p>
            <a:pPr lvl="1"/>
            <a:r>
              <a:rPr lang="en-US" sz="1600"/>
              <a:t>Learn how to use the workflow manager.</a:t>
            </a:r>
          </a:p>
          <a:p>
            <a:pPr lvl="1"/>
            <a:r>
              <a:rPr lang="en-US" sz="1600"/>
              <a:t>Translate their batch script logic into the language of the workflow manager.</a:t>
            </a:r>
          </a:p>
          <a:p>
            <a:r>
              <a:rPr lang="en-US" sz="2000"/>
              <a:t>Flux’s hierarchical scheduling features provide a natural solution.</a:t>
            </a:r>
          </a:p>
          <a:p>
            <a:pPr lvl="1"/>
            <a:r>
              <a:rPr lang="en-US" sz="1800"/>
              <a:t>Request one 500-node allocation and painlessly, dynamically partition it into 1-node allocations.</a:t>
            </a:r>
          </a:p>
          <a:p>
            <a:r>
              <a:rPr lang="en-US" sz="2000"/>
              <a:t>Most resource managers cannot subdivide resource allocations.</a:t>
            </a:r>
          </a:p>
          <a:p>
            <a:pPr lvl="1"/>
            <a:r>
              <a:rPr lang="en-US" sz="1600"/>
              <a:t>For instance, </a:t>
            </a:r>
            <a:r>
              <a:rPr lang="en-US" sz="1600" dirty="0"/>
              <a:t>Slurm</a:t>
            </a:r>
            <a:r>
              <a:rPr lang="en-US" sz="1600"/>
              <a:t> has two levels: </a:t>
            </a:r>
            <a:r>
              <a:rPr lang="en-US" sz="1600" b="1" dirty="0"/>
              <a:t>sbatch</a:t>
            </a:r>
            <a:r>
              <a:rPr lang="en-US" sz="1600" b="1"/>
              <a:t> </a:t>
            </a:r>
            <a:r>
              <a:rPr lang="en-US" sz="1600"/>
              <a:t>gets you an allocation, and </a:t>
            </a:r>
            <a:r>
              <a:rPr lang="en-US" sz="1600" b="1" dirty="0"/>
              <a:t>srun</a:t>
            </a:r>
            <a:r>
              <a:rPr lang="en-US" sz="1600"/>
              <a:t> inside an allocation launches a parallel task.</a:t>
            </a:r>
          </a:p>
          <a:p>
            <a:pPr lvl="1"/>
            <a:r>
              <a:rPr lang="en-US" sz="1600"/>
              <a:t>Calling </a:t>
            </a:r>
            <a:r>
              <a:rPr lang="en-US" sz="1600" b="1" dirty="0"/>
              <a:t>sbatch</a:t>
            </a:r>
            <a:r>
              <a:rPr lang="en-US" sz="1600" b="1"/>
              <a:t> </a:t>
            </a:r>
            <a:r>
              <a:rPr lang="en-US" sz="1600"/>
              <a:t>from inside an allocation gets you an entirely separate allocation.</a:t>
            </a:r>
          </a:p>
        </p:txBody>
      </p:sp>
      <p:sp>
        <p:nvSpPr>
          <p:cNvPr id="6" name="Title 12">
            <a:extLst>
              <a:ext uri="{FF2B5EF4-FFF2-40B4-BE49-F238E27FC236}">
                <a16:creationId xmlns:a16="http://schemas.microsoft.com/office/drawing/2014/main" id="{421779A1-9BB9-204A-BB2E-ABB79E616422}"/>
              </a:ext>
            </a:extLst>
          </p:cNvPr>
          <p:cNvSpPr>
            <a:spLocks noGrp="1"/>
          </p:cNvSpPr>
          <p:nvPr>
            <p:ph type="title"/>
          </p:nvPr>
        </p:nvSpPr>
        <p:spPr>
          <a:xfrm>
            <a:off x="609600" y="220136"/>
            <a:ext cx="10972800" cy="1005840"/>
          </a:xfrm>
        </p:spPr>
        <p:txBody>
          <a:bodyPr/>
          <a:lstStyle/>
          <a:p>
            <a:pPr algn="ctr"/>
            <a:r>
              <a:rPr lang="en-US"/>
              <a:t>Flux’s Hierarchical Scheduling: A Natural Solution</a:t>
            </a:r>
          </a:p>
        </p:txBody>
      </p:sp>
      <p:sp>
        <p:nvSpPr>
          <p:cNvPr id="3" name="Rounded Rectangle 2">
            <a:extLst>
              <a:ext uri="{FF2B5EF4-FFF2-40B4-BE49-F238E27FC236}">
                <a16:creationId xmlns:a16="http://schemas.microsoft.com/office/drawing/2014/main" id="{61714D7B-3DEC-F04C-92D0-EBA41E7C8F51}"/>
              </a:ext>
            </a:extLst>
          </p:cNvPr>
          <p:cNvSpPr/>
          <p:nvPr/>
        </p:nvSpPr>
        <p:spPr bwMode="auto">
          <a:xfrm>
            <a:off x="7268308" y="1441525"/>
            <a:ext cx="3868615" cy="656492"/>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Allocation from sbatch/salloc</a:t>
            </a:r>
          </a:p>
        </p:txBody>
      </p:sp>
      <p:sp>
        <p:nvSpPr>
          <p:cNvPr id="8" name="Rounded Rectangle 7">
            <a:extLst>
              <a:ext uri="{FF2B5EF4-FFF2-40B4-BE49-F238E27FC236}">
                <a16:creationId xmlns:a16="http://schemas.microsoft.com/office/drawing/2014/main" id="{967E9F3B-0BB6-EC4F-9AE4-7E5664E07E06}"/>
              </a:ext>
            </a:extLst>
          </p:cNvPr>
          <p:cNvSpPr/>
          <p:nvPr/>
        </p:nvSpPr>
        <p:spPr bwMode="auto">
          <a:xfrm>
            <a:off x="9964615" y="2098017"/>
            <a:ext cx="1172308" cy="656492"/>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srun</a:t>
            </a:r>
          </a:p>
        </p:txBody>
      </p:sp>
      <p:sp>
        <p:nvSpPr>
          <p:cNvPr id="9" name="Rounded Rectangle 8">
            <a:extLst>
              <a:ext uri="{FF2B5EF4-FFF2-40B4-BE49-F238E27FC236}">
                <a16:creationId xmlns:a16="http://schemas.microsoft.com/office/drawing/2014/main" id="{E43EBBE5-3994-2540-891E-32C910562995}"/>
              </a:ext>
            </a:extLst>
          </p:cNvPr>
          <p:cNvSpPr/>
          <p:nvPr/>
        </p:nvSpPr>
        <p:spPr bwMode="auto">
          <a:xfrm>
            <a:off x="8616461" y="2098017"/>
            <a:ext cx="1172308" cy="656492"/>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srun</a:t>
            </a:r>
          </a:p>
        </p:txBody>
      </p:sp>
      <p:sp>
        <p:nvSpPr>
          <p:cNvPr id="10" name="Rounded Rectangle 9">
            <a:extLst>
              <a:ext uri="{FF2B5EF4-FFF2-40B4-BE49-F238E27FC236}">
                <a16:creationId xmlns:a16="http://schemas.microsoft.com/office/drawing/2014/main" id="{CF89E979-9E88-294B-8462-C86C5584FDC0}"/>
              </a:ext>
            </a:extLst>
          </p:cNvPr>
          <p:cNvSpPr/>
          <p:nvPr/>
        </p:nvSpPr>
        <p:spPr bwMode="auto">
          <a:xfrm>
            <a:off x="7268307" y="2098017"/>
            <a:ext cx="1172308" cy="656492"/>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srun</a:t>
            </a:r>
          </a:p>
        </p:txBody>
      </p:sp>
      <p:sp>
        <p:nvSpPr>
          <p:cNvPr id="11" name="Rounded Rectangle 10">
            <a:extLst>
              <a:ext uri="{FF2B5EF4-FFF2-40B4-BE49-F238E27FC236}">
                <a16:creationId xmlns:a16="http://schemas.microsoft.com/office/drawing/2014/main" id="{76DCE18F-0318-5F49-B6E1-873E7D561691}"/>
              </a:ext>
            </a:extLst>
          </p:cNvPr>
          <p:cNvSpPr/>
          <p:nvPr/>
        </p:nvSpPr>
        <p:spPr bwMode="auto">
          <a:xfrm>
            <a:off x="7268308" y="3626550"/>
            <a:ext cx="3868615" cy="656492"/>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 Instance</a:t>
            </a:r>
          </a:p>
        </p:txBody>
      </p:sp>
      <p:sp>
        <p:nvSpPr>
          <p:cNvPr id="12" name="Rounded Rectangle 11">
            <a:extLst>
              <a:ext uri="{FF2B5EF4-FFF2-40B4-BE49-F238E27FC236}">
                <a16:creationId xmlns:a16="http://schemas.microsoft.com/office/drawing/2014/main" id="{D0062E10-8FC1-C548-B9D0-4E9CC7320EA0}"/>
              </a:ext>
            </a:extLst>
          </p:cNvPr>
          <p:cNvSpPr/>
          <p:nvPr/>
        </p:nvSpPr>
        <p:spPr bwMode="auto">
          <a:xfrm>
            <a:off x="7268307" y="4283042"/>
            <a:ext cx="1172308" cy="656492"/>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 Instance</a:t>
            </a:r>
          </a:p>
        </p:txBody>
      </p:sp>
      <p:sp>
        <p:nvSpPr>
          <p:cNvPr id="13" name="Rounded Rectangle 12">
            <a:extLst>
              <a:ext uri="{FF2B5EF4-FFF2-40B4-BE49-F238E27FC236}">
                <a16:creationId xmlns:a16="http://schemas.microsoft.com/office/drawing/2014/main" id="{3F784F9F-7EC9-4043-AAE7-C8E928012A3A}"/>
              </a:ext>
            </a:extLst>
          </p:cNvPr>
          <p:cNvSpPr/>
          <p:nvPr/>
        </p:nvSpPr>
        <p:spPr bwMode="auto">
          <a:xfrm>
            <a:off x="8616461" y="4283042"/>
            <a:ext cx="1172308" cy="656492"/>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 Instance</a:t>
            </a:r>
          </a:p>
        </p:txBody>
      </p:sp>
      <p:sp>
        <p:nvSpPr>
          <p:cNvPr id="14" name="Rounded Rectangle 13">
            <a:extLst>
              <a:ext uri="{FF2B5EF4-FFF2-40B4-BE49-F238E27FC236}">
                <a16:creationId xmlns:a16="http://schemas.microsoft.com/office/drawing/2014/main" id="{1EA0C141-72AE-B349-97F4-9F0E6404D1AC}"/>
              </a:ext>
            </a:extLst>
          </p:cNvPr>
          <p:cNvSpPr/>
          <p:nvPr/>
        </p:nvSpPr>
        <p:spPr bwMode="auto">
          <a:xfrm>
            <a:off x="9964615" y="4283042"/>
            <a:ext cx="1172308" cy="656492"/>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 Instance</a:t>
            </a:r>
          </a:p>
        </p:txBody>
      </p:sp>
      <p:sp>
        <p:nvSpPr>
          <p:cNvPr id="15" name="Rounded Rectangle 14">
            <a:extLst>
              <a:ext uri="{FF2B5EF4-FFF2-40B4-BE49-F238E27FC236}">
                <a16:creationId xmlns:a16="http://schemas.microsoft.com/office/drawing/2014/main" id="{63E84398-1AAE-D740-8018-7D1FE0D59A31}"/>
              </a:ext>
            </a:extLst>
          </p:cNvPr>
          <p:cNvSpPr/>
          <p:nvPr/>
        </p:nvSpPr>
        <p:spPr bwMode="auto">
          <a:xfrm>
            <a:off x="7268306" y="4939534"/>
            <a:ext cx="586155" cy="589638"/>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a:t>
            </a:r>
          </a:p>
        </p:txBody>
      </p:sp>
      <p:sp>
        <p:nvSpPr>
          <p:cNvPr id="16" name="Rounded Rectangle 15">
            <a:extLst>
              <a:ext uri="{FF2B5EF4-FFF2-40B4-BE49-F238E27FC236}">
                <a16:creationId xmlns:a16="http://schemas.microsoft.com/office/drawing/2014/main" id="{55EC0BB7-67F4-BD4A-B017-AB154A13FACA}"/>
              </a:ext>
            </a:extLst>
          </p:cNvPr>
          <p:cNvSpPr/>
          <p:nvPr/>
        </p:nvSpPr>
        <p:spPr bwMode="auto">
          <a:xfrm>
            <a:off x="7854461" y="4939534"/>
            <a:ext cx="586155" cy="589638"/>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a:t>
            </a:r>
          </a:p>
        </p:txBody>
      </p:sp>
      <p:sp>
        <p:nvSpPr>
          <p:cNvPr id="17" name="Rounded Rectangle 16">
            <a:extLst>
              <a:ext uri="{FF2B5EF4-FFF2-40B4-BE49-F238E27FC236}">
                <a16:creationId xmlns:a16="http://schemas.microsoft.com/office/drawing/2014/main" id="{96A41865-A7C2-584A-826B-4DC17D1C2E34}"/>
              </a:ext>
            </a:extLst>
          </p:cNvPr>
          <p:cNvSpPr/>
          <p:nvPr/>
        </p:nvSpPr>
        <p:spPr bwMode="auto">
          <a:xfrm>
            <a:off x="8616459" y="4939534"/>
            <a:ext cx="586155" cy="589638"/>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a:t>
            </a:r>
          </a:p>
        </p:txBody>
      </p:sp>
      <p:sp>
        <p:nvSpPr>
          <p:cNvPr id="18" name="Rounded Rectangle 17">
            <a:extLst>
              <a:ext uri="{FF2B5EF4-FFF2-40B4-BE49-F238E27FC236}">
                <a16:creationId xmlns:a16="http://schemas.microsoft.com/office/drawing/2014/main" id="{F7099567-3F28-F74D-96C2-738BD804E53A}"/>
              </a:ext>
            </a:extLst>
          </p:cNvPr>
          <p:cNvSpPr/>
          <p:nvPr/>
        </p:nvSpPr>
        <p:spPr bwMode="auto">
          <a:xfrm>
            <a:off x="9202614" y="4939534"/>
            <a:ext cx="586155" cy="589638"/>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a:t>
            </a:r>
          </a:p>
        </p:txBody>
      </p:sp>
      <p:sp>
        <p:nvSpPr>
          <p:cNvPr id="19" name="Rounded Rectangle 18">
            <a:extLst>
              <a:ext uri="{FF2B5EF4-FFF2-40B4-BE49-F238E27FC236}">
                <a16:creationId xmlns:a16="http://schemas.microsoft.com/office/drawing/2014/main" id="{C8498EFC-965E-BE43-B88D-B5BA61D7036C}"/>
              </a:ext>
            </a:extLst>
          </p:cNvPr>
          <p:cNvSpPr/>
          <p:nvPr/>
        </p:nvSpPr>
        <p:spPr bwMode="auto">
          <a:xfrm>
            <a:off x="9964614" y="4957118"/>
            <a:ext cx="586155" cy="589638"/>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a:t>
            </a:r>
          </a:p>
        </p:txBody>
      </p:sp>
      <p:sp>
        <p:nvSpPr>
          <p:cNvPr id="20" name="Rounded Rectangle 19">
            <a:extLst>
              <a:ext uri="{FF2B5EF4-FFF2-40B4-BE49-F238E27FC236}">
                <a16:creationId xmlns:a16="http://schemas.microsoft.com/office/drawing/2014/main" id="{5EDEBEBE-5D33-CF4A-BF61-5CC1B20AEB06}"/>
              </a:ext>
            </a:extLst>
          </p:cNvPr>
          <p:cNvSpPr/>
          <p:nvPr/>
        </p:nvSpPr>
        <p:spPr bwMode="auto">
          <a:xfrm>
            <a:off x="10550768" y="4957118"/>
            <a:ext cx="586155" cy="589638"/>
          </a:xfrm>
          <a:prstGeom prst="round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headEnd/>
            <a:tailEnd/>
          </a:ln>
        </p:spPr>
        <p:style>
          <a:lnRef idx="2">
            <a:schemeClr val="accent1"/>
          </a:lnRef>
          <a:fillRef idx="1">
            <a:schemeClr val="lt1"/>
          </a:fillRef>
          <a:effectRef idx="0">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Flux</a:t>
            </a:r>
          </a:p>
        </p:txBody>
      </p:sp>
      <p:sp>
        <p:nvSpPr>
          <p:cNvPr id="5" name="TextBox 4">
            <a:extLst>
              <a:ext uri="{FF2B5EF4-FFF2-40B4-BE49-F238E27FC236}">
                <a16:creationId xmlns:a16="http://schemas.microsoft.com/office/drawing/2014/main" id="{88925FCC-BD60-C04A-AA21-2D48A80D81E5}"/>
              </a:ext>
            </a:extLst>
          </p:cNvPr>
          <p:cNvSpPr txBox="1"/>
          <p:nvPr/>
        </p:nvSpPr>
        <p:spPr>
          <a:xfrm>
            <a:off x="7268306" y="5596026"/>
            <a:ext cx="3868617" cy="369332"/>
          </a:xfrm>
          <a:prstGeom prst="rect">
            <a:avLst/>
          </a:prstGeom>
          <a:noFill/>
        </p:spPr>
        <p:txBody>
          <a:bodyPr wrap="square" rtlCol="0">
            <a:spAutoFit/>
          </a:bodyPr>
          <a:lstStyle/>
          <a:p>
            <a:pPr algn="ctr"/>
            <a:r>
              <a:rPr lang="en-US" dirty="0"/>
              <a:t>One possible Flux hierarchy</a:t>
            </a:r>
          </a:p>
        </p:txBody>
      </p:sp>
      <p:sp>
        <p:nvSpPr>
          <p:cNvPr id="21" name="TextBox 20">
            <a:extLst>
              <a:ext uri="{FF2B5EF4-FFF2-40B4-BE49-F238E27FC236}">
                <a16:creationId xmlns:a16="http://schemas.microsoft.com/office/drawing/2014/main" id="{01932B9D-4E6A-4E4E-83B2-11307B53965E}"/>
              </a:ext>
            </a:extLst>
          </p:cNvPr>
          <p:cNvSpPr txBox="1"/>
          <p:nvPr/>
        </p:nvSpPr>
        <p:spPr>
          <a:xfrm>
            <a:off x="7209690" y="2788047"/>
            <a:ext cx="3868617" cy="369332"/>
          </a:xfrm>
          <a:prstGeom prst="rect">
            <a:avLst/>
          </a:prstGeom>
          <a:noFill/>
        </p:spPr>
        <p:txBody>
          <a:bodyPr wrap="square" rtlCol="0">
            <a:spAutoFit/>
          </a:bodyPr>
          <a:lstStyle/>
          <a:p>
            <a:pPr algn="ctr"/>
            <a:r>
              <a:rPr lang="en-US" dirty="0"/>
              <a:t>The Slurm hierarchy</a:t>
            </a:r>
          </a:p>
        </p:txBody>
      </p:sp>
    </p:spTree>
    <p:extLst>
      <p:ext uri="{BB962C8B-B14F-4D97-AF65-F5344CB8AC3E}">
        <p14:creationId xmlns:p14="http://schemas.microsoft.com/office/powerpoint/2010/main" val="4034299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4A88-EE32-1044-A423-B4C12B0AFBE9}"/>
              </a:ext>
            </a:extLst>
          </p:cNvPr>
          <p:cNvSpPr>
            <a:spLocks noGrp="1"/>
          </p:cNvSpPr>
          <p:nvPr>
            <p:ph type="title"/>
          </p:nvPr>
        </p:nvSpPr>
        <p:spPr/>
        <p:txBody>
          <a:bodyPr/>
          <a:lstStyle/>
          <a:p>
            <a:pPr algn="ctr"/>
            <a:r>
              <a:rPr lang="en-US"/>
              <a:t>Hierarchical Scheduling + Workflow Managers</a:t>
            </a:r>
          </a:p>
        </p:txBody>
      </p:sp>
      <p:sp>
        <p:nvSpPr>
          <p:cNvPr id="3" name="Content Placeholder 2">
            <a:extLst>
              <a:ext uri="{FF2B5EF4-FFF2-40B4-BE49-F238E27FC236}">
                <a16:creationId xmlns:a16="http://schemas.microsoft.com/office/drawing/2014/main" id="{26CCB166-82D8-BE4C-9EEF-01E7FE7175E5}"/>
              </a:ext>
            </a:extLst>
          </p:cNvPr>
          <p:cNvSpPr>
            <a:spLocks noGrp="1"/>
          </p:cNvSpPr>
          <p:nvPr>
            <p:ph idx="1"/>
          </p:nvPr>
        </p:nvSpPr>
        <p:spPr>
          <a:xfrm>
            <a:off x="610804" y="1436688"/>
            <a:ext cx="10923949" cy="4881532"/>
          </a:xfrm>
        </p:spPr>
        <p:txBody>
          <a:bodyPr/>
          <a:lstStyle/>
          <a:p>
            <a:r>
              <a:rPr lang="en-US"/>
              <a:t>With Flux’s hierarchical scheduling, users don’t need to make any changes to their batch scripts.</a:t>
            </a:r>
          </a:p>
          <a:p>
            <a:r>
              <a:rPr lang="en-US"/>
              <a:t>For more advanced use-cases, users </a:t>
            </a:r>
            <a:r>
              <a:rPr lang="en-US" dirty="0"/>
              <a:t>can </a:t>
            </a:r>
            <a:r>
              <a:rPr lang="en-US"/>
              <a:t>combine workflow managers and hierarchical scheduling. </a:t>
            </a:r>
          </a:p>
          <a:p>
            <a:pPr lvl="1"/>
            <a:r>
              <a:rPr lang="en-US" dirty="0"/>
              <a:t>LLNL’s Themis and Merlin </a:t>
            </a:r>
            <a:r>
              <a:rPr lang="en-US"/>
              <a:t>already </a:t>
            </a:r>
            <a:r>
              <a:rPr lang="en-US" dirty="0"/>
              <a:t>build in support for hierarchical scheduling</a:t>
            </a:r>
          </a:p>
          <a:p>
            <a:r>
              <a:rPr lang="en-US" dirty="0"/>
              <a:t>LLNL’s Themis uses Flux’s hierarchical scheduling for two purposes</a:t>
            </a:r>
            <a:r>
              <a:rPr lang="en-US"/>
              <a:t>:</a:t>
            </a:r>
          </a:p>
          <a:p>
            <a:pPr lvl="1"/>
            <a:r>
              <a:rPr lang="en-US" dirty="0"/>
              <a:t>Provide a simple, streamlined interface to running batch jobs in parallel</a:t>
            </a:r>
          </a:p>
          <a:p>
            <a:pPr lvl="1"/>
            <a:r>
              <a:rPr lang="en-US" dirty="0"/>
              <a:t>Maximize scaling and performance by multiplying the number of available schedulers</a:t>
            </a:r>
            <a:endParaRPr lang="en-US"/>
          </a:p>
          <a:p>
            <a:r>
              <a:rPr lang="en-US" dirty="0"/>
              <a:t>Though new, the Themis-Flux integration has already made an impact on multiple LLNL research projects.</a:t>
            </a:r>
          </a:p>
        </p:txBody>
      </p:sp>
    </p:spTree>
    <p:extLst>
      <p:ext uri="{BB962C8B-B14F-4D97-AF65-F5344CB8AC3E}">
        <p14:creationId xmlns:p14="http://schemas.microsoft.com/office/powerpoint/2010/main" val="3368323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E5E9-D1E0-BD4D-9D8D-BA828B7B53F0}"/>
              </a:ext>
            </a:extLst>
          </p:cNvPr>
          <p:cNvSpPr>
            <a:spLocks noGrp="1"/>
          </p:cNvSpPr>
          <p:nvPr>
            <p:ph type="title"/>
          </p:nvPr>
        </p:nvSpPr>
        <p:spPr/>
        <p:txBody>
          <a:bodyPr/>
          <a:lstStyle/>
          <a:p>
            <a:pPr algn="ctr"/>
            <a:r>
              <a:rPr lang="en-US"/>
              <a:t>The Four Interfaces to Flux</a:t>
            </a:r>
          </a:p>
        </p:txBody>
      </p:sp>
      <p:pic>
        <p:nvPicPr>
          <p:cNvPr id="7" name="Content Placeholder 6">
            <a:extLst>
              <a:ext uri="{FF2B5EF4-FFF2-40B4-BE49-F238E27FC236}">
                <a16:creationId xmlns:a16="http://schemas.microsoft.com/office/drawing/2014/main" id="{3BAB6CAF-D253-B247-8160-D9A93AA660B7}"/>
              </a:ext>
            </a:extLst>
          </p:cNvPr>
          <p:cNvPicPr>
            <a:picLocks noGrp="1" noChangeAspect="1"/>
          </p:cNvPicPr>
          <p:nvPr>
            <p:ph idx="1"/>
          </p:nvPr>
        </p:nvPicPr>
        <p:blipFill rotWithShape="1">
          <a:blip r:embed="rId3"/>
          <a:srcRect r="11337"/>
          <a:stretch/>
        </p:blipFill>
        <p:spPr>
          <a:xfrm>
            <a:off x="6657959" y="4075278"/>
            <a:ext cx="3846972" cy="1706995"/>
          </a:xfrm>
        </p:spPr>
      </p:pic>
      <p:pic>
        <p:nvPicPr>
          <p:cNvPr id="9" name="Picture 8">
            <a:extLst>
              <a:ext uri="{FF2B5EF4-FFF2-40B4-BE49-F238E27FC236}">
                <a16:creationId xmlns:a16="http://schemas.microsoft.com/office/drawing/2014/main" id="{86F1B0A8-782D-C74F-88F8-CE16560A91DA}"/>
              </a:ext>
            </a:extLst>
          </p:cNvPr>
          <p:cNvPicPr>
            <a:picLocks noChangeAspect="1"/>
          </p:cNvPicPr>
          <p:nvPr/>
        </p:nvPicPr>
        <p:blipFill rotWithShape="1">
          <a:blip r:embed="rId4"/>
          <a:srcRect b="26715"/>
          <a:stretch/>
        </p:blipFill>
        <p:spPr>
          <a:xfrm>
            <a:off x="6864524" y="1481061"/>
            <a:ext cx="3433841" cy="2052406"/>
          </a:xfrm>
          <a:prstGeom prst="rect">
            <a:avLst/>
          </a:prstGeom>
        </p:spPr>
      </p:pic>
      <p:pic>
        <p:nvPicPr>
          <p:cNvPr id="11" name="Picture 10">
            <a:extLst>
              <a:ext uri="{FF2B5EF4-FFF2-40B4-BE49-F238E27FC236}">
                <a16:creationId xmlns:a16="http://schemas.microsoft.com/office/drawing/2014/main" id="{AD55DBCD-0836-BF4C-B4C6-DF9FE2F4B3FD}"/>
              </a:ext>
            </a:extLst>
          </p:cNvPr>
          <p:cNvPicPr>
            <a:picLocks noChangeAspect="1"/>
          </p:cNvPicPr>
          <p:nvPr/>
        </p:nvPicPr>
        <p:blipFill>
          <a:blip r:embed="rId5"/>
          <a:stretch>
            <a:fillRect/>
          </a:stretch>
        </p:blipFill>
        <p:spPr>
          <a:xfrm>
            <a:off x="958700" y="1653767"/>
            <a:ext cx="4098091" cy="1706995"/>
          </a:xfrm>
          <a:prstGeom prst="rect">
            <a:avLst/>
          </a:prstGeom>
        </p:spPr>
      </p:pic>
      <p:pic>
        <p:nvPicPr>
          <p:cNvPr id="13" name="Picture 12">
            <a:extLst>
              <a:ext uri="{FF2B5EF4-FFF2-40B4-BE49-F238E27FC236}">
                <a16:creationId xmlns:a16="http://schemas.microsoft.com/office/drawing/2014/main" id="{19100178-C898-A345-9A16-1269B26A5D11}"/>
              </a:ext>
            </a:extLst>
          </p:cNvPr>
          <p:cNvPicPr>
            <a:picLocks noChangeAspect="1"/>
          </p:cNvPicPr>
          <p:nvPr/>
        </p:nvPicPr>
        <p:blipFill rotWithShape="1">
          <a:blip r:embed="rId6"/>
          <a:srcRect t="7826" b="5403"/>
          <a:stretch/>
        </p:blipFill>
        <p:spPr>
          <a:xfrm>
            <a:off x="1084258" y="3925772"/>
            <a:ext cx="3846972" cy="2006009"/>
          </a:xfrm>
          <a:prstGeom prst="rect">
            <a:avLst/>
          </a:prstGeom>
        </p:spPr>
      </p:pic>
      <p:sp>
        <p:nvSpPr>
          <p:cNvPr id="14" name="TextBox 13">
            <a:extLst>
              <a:ext uri="{FF2B5EF4-FFF2-40B4-BE49-F238E27FC236}">
                <a16:creationId xmlns:a16="http://schemas.microsoft.com/office/drawing/2014/main" id="{7E269643-E01E-234C-8FE2-30E46C0B552A}"/>
              </a:ext>
            </a:extLst>
          </p:cNvPr>
          <p:cNvSpPr txBox="1"/>
          <p:nvPr/>
        </p:nvSpPr>
        <p:spPr>
          <a:xfrm>
            <a:off x="1015912" y="3366078"/>
            <a:ext cx="3983665" cy="369332"/>
          </a:xfrm>
          <a:prstGeom prst="rect">
            <a:avLst/>
          </a:prstGeom>
          <a:noFill/>
        </p:spPr>
        <p:txBody>
          <a:bodyPr wrap="square" rtlCol="0">
            <a:spAutoFit/>
          </a:bodyPr>
          <a:lstStyle/>
          <a:p>
            <a:pPr algn="ctr"/>
            <a:r>
              <a:rPr lang="en-US"/>
              <a:t>The Python Library</a:t>
            </a:r>
          </a:p>
        </p:txBody>
      </p:sp>
      <p:sp>
        <p:nvSpPr>
          <p:cNvPr id="15" name="TextBox 14">
            <a:extLst>
              <a:ext uri="{FF2B5EF4-FFF2-40B4-BE49-F238E27FC236}">
                <a16:creationId xmlns:a16="http://schemas.microsoft.com/office/drawing/2014/main" id="{80D318B2-9CB0-2242-8E6A-7D8B690C5D55}"/>
              </a:ext>
            </a:extLst>
          </p:cNvPr>
          <p:cNvSpPr txBox="1"/>
          <p:nvPr/>
        </p:nvSpPr>
        <p:spPr>
          <a:xfrm>
            <a:off x="1084258" y="5937477"/>
            <a:ext cx="3846972" cy="369332"/>
          </a:xfrm>
          <a:prstGeom prst="rect">
            <a:avLst/>
          </a:prstGeom>
          <a:noFill/>
        </p:spPr>
        <p:txBody>
          <a:bodyPr wrap="square" rtlCol="0">
            <a:spAutoFit/>
          </a:bodyPr>
          <a:lstStyle/>
          <a:p>
            <a:pPr algn="ctr"/>
            <a:r>
              <a:rPr lang="en-US"/>
              <a:t>The Lua Library</a:t>
            </a:r>
          </a:p>
        </p:txBody>
      </p:sp>
      <p:sp>
        <p:nvSpPr>
          <p:cNvPr id="16" name="TextBox 15">
            <a:extLst>
              <a:ext uri="{FF2B5EF4-FFF2-40B4-BE49-F238E27FC236}">
                <a16:creationId xmlns:a16="http://schemas.microsoft.com/office/drawing/2014/main" id="{DE6A80A6-915B-DC46-BF8E-E35DEDEEFB45}"/>
              </a:ext>
            </a:extLst>
          </p:cNvPr>
          <p:cNvSpPr txBox="1"/>
          <p:nvPr/>
        </p:nvSpPr>
        <p:spPr>
          <a:xfrm>
            <a:off x="6657959" y="5782273"/>
            <a:ext cx="3846972" cy="369332"/>
          </a:xfrm>
          <a:prstGeom prst="rect">
            <a:avLst/>
          </a:prstGeom>
          <a:noFill/>
        </p:spPr>
        <p:txBody>
          <a:bodyPr wrap="square" rtlCol="0">
            <a:spAutoFit/>
          </a:bodyPr>
          <a:lstStyle/>
          <a:p>
            <a:pPr algn="ctr"/>
            <a:r>
              <a:rPr lang="en-US"/>
              <a:t>The Command-Line Interface</a:t>
            </a:r>
          </a:p>
        </p:txBody>
      </p:sp>
      <p:sp>
        <p:nvSpPr>
          <p:cNvPr id="17" name="TextBox 16">
            <a:extLst>
              <a:ext uri="{FF2B5EF4-FFF2-40B4-BE49-F238E27FC236}">
                <a16:creationId xmlns:a16="http://schemas.microsoft.com/office/drawing/2014/main" id="{9DBE15A2-1AFC-AE42-B7B2-EFC8E53D4B5A}"/>
              </a:ext>
            </a:extLst>
          </p:cNvPr>
          <p:cNvSpPr txBox="1"/>
          <p:nvPr/>
        </p:nvSpPr>
        <p:spPr>
          <a:xfrm>
            <a:off x="6864524" y="3533467"/>
            <a:ext cx="3433841" cy="369332"/>
          </a:xfrm>
          <a:prstGeom prst="rect">
            <a:avLst/>
          </a:prstGeom>
          <a:noFill/>
        </p:spPr>
        <p:txBody>
          <a:bodyPr wrap="square" rtlCol="0">
            <a:spAutoFit/>
          </a:bodyPr>
          <a:lstStyle/>
          <a:p>
            <a:pPr algn="ctr"/>
            <a:r>
              <a:rPr lang="en-US"/>
              <a:t>The C Library</a:t>
            </a:r>
          </a:p>
        </p:txBody>
      </p:sp>
    </p:spTree>
    <p:extLst>
      <p:ext uri="{BB962C8B-B14F-4D97-AF65-F5344CB8AC3E}">
        <p14:creationId xmlns:p14="http://schemas.microsoft.com/office/powerpoint/2010/main" val="1484255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DD58F9-BF45-4E44-9BE8-5AC11C4DD525}"/>
              </a:ext>
            </a:extLst>
          </p:cNvPr>
          <p:cNvSpPr>
            <a:spLocks noGrp="1"/>
          </p:cNvSpPr>
          <p:nvPr>
            <p:ph idx="1"/>
          </p:nvPr>
        </p:nvSpPr>
        <p:spPr/>
        <p:txBody>
          <a:bodyPr/>
          <a:lstStyle/>
          <a:p>
            <a:r>
              <a:rPr lang="en-US"/>
              <a:t>Like the underlying C library, Flux’s Python library follows a callback-heavy event loop model.</a:t>
            </a:r>
          </a:p>
          <a:p>
            <a:r>
              <a:rPr lang="en-US"/>
              <a:t>For instance, to submit a job and get the job ID, the basics steps are:</a:t>
            </a:r>
          </a:p>
          <a:p>
            <a:pPr marL="800100" lvl="1" indent="-457200">
              <a:buFont typeface="+mj-lt"/>
              <a:buAutoNum type="arabicPeriod"/>
            </a:pPr>
            <a:r>
              <a:rPr lang="en-US"/>
              <a:t>Call Flux’s submit function with a job description and get a future representing the ID of the job.</a:t>
            </a:r>
          </a:p>
          <a:p>
            <a:pPr marL="800100" lvl="1" indent="-457200">
              <a:buFont typeface="+mj-lt"/>
              <a:buAutoNum type="arabicPeriod"/>
            </a:pPr>
            <a:r>
              <a:rPr lang="en-US"/>
              <a:t>Attach a callback to the future.</a:t>
            </a:r>
          </a:p>
          <a:p>
            <a:pPr marL="800100" lvl="1" indent="-457200">
              <a:buFont typeface="+mj-lt"/>
              <a:buAutoNum type="arabicPeriod"/>
            </a:pPr>
            <a:r>
              <a:rPr lang="en-US"/>
              <a:t>Enter Flux’s event loop, and the callback will be triggered when the ID is ready.</a:t>
            </a:r>
          </a:p>
          <a:p>
            <a:r>
              <a:rPr lang="en-US"/>
              <a:t>The event loop is not thread-safe.</a:t>
            </a:r>
          </a:p>
          <a:p>
            <a:pPr lvl="1"/>
            <a:r>
              <a:rPr lang="en-US"/>
              <a:t>Many Flux objects (like futures) cannot be shared across threads.</a:t>
            </a:r>
          </a:p>
          <a:p>
            <a:r>
              <a:rPr lang="en-US"/>
              <a:t>The model can be a burden on workflow managers that want to use a different model, or that need to support other resource managers.</a:t>
            </a:r>
          </a:p>
        </p:txBody>
      </p:sp>
      <p:sp>
        <p:nvSpPr>
          <p:cNvPr id="3" name="Title 2">
            <a:extLst>
              <a:ext uri="{FF2B5EF4-FFF2-40B4-BE49-F238E27FC236}">
                <a16:creationId xmlns:a16="http://schemas.microsoft.com/office/drawing/2014/main" id="{56D23F79-2095-4F4A-95ED-72E082F5FC41}"/>
              </a:ext>
            </a:extLst>
          </p:cNvPr>
          <p:cNvSpPr>
            <a:spLocks noGrp="1"/>
          </p:cNvSpPr>
          <p:nvPr>
            <p:ph type="title"/>
          </p:nvPr>
        </p:nvSpPr>
        <p:spPr/>
        <p:txBody>
          <a:bodyPr/>
          <a:lstStyle/>
          <a:p>
            <a:pPr algn="ctr"/>
            <a:r>
              <a:rPr lang="en-US"/>
              <a:t>Flux’s Python Library</a:t>
            </a:r>
          </a:p>
        </p:txBody>
      </p:sp>
    </p:spTree>
    <p:extLst>
      <p:ext uri="{BB962C8B-B14F-4D97-AF65-F5344CB8AC3E}">
        <p14:creationId xmlns:p14="http://schemas.microsoft.com/office/powerpoint/2010/main" val="333868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20136"/>
            <a:ext cx="11582400" cy="1005840"/>
          </a:xfrm>
        </p:spPr>
        <p:txBody>
          <a:bodyPr/>
          <a:lstStyle/>
          <a:p>
            <a:r>
              <a:rPr lang="en-US">
                <a:latin typeface="Avenir" panose="02000503020000020003" pitchFamily="2" charset="0"/>
              </a:rPr>
              <a:t>Sierra pre-</a:t>
            </a:r>
            <a:r>
              <a:rPr lang="en-US" err="1">
                <a:latin typeface="Avenir" panose="02000503020000020003" pitchFamily="2" charset="0"/>
              </a:rPr>
              <a:t>exascale</a:t>
            </a:r>
            <a:r>
              <a:rPr lang="en-US">
                <a:latin typeface="Avenir" panose="02000503020000020003" pitchFamily="2" charset="0"/>
              </a:rPr>
              <a:t> system is a wakeup call (</a:t>
            </a:r>
            <a:r>
              <a:rPr lang="en-US" err="1">
                <a:latin typeface="Avenir" panose="02000503020000020003" pitchFamily="2" charset="0"/>
              </a:rPr>
              <a:t>MuMMI</a:t>
            </a:r>
            <a:r>
              <a:rPr lang="en-US">
                <a:latin typeface="Avenir" panose="02000503020000020003" pitchFamily="2" charset="0"/>
              </a:rPr>
              <a:t>).</a:t>
            </a:r>
            <a:endParaRPr lang="en-US" sz="3000">
              <a:latin typeface="Avenir" panose="02000503020000020003" pitchFamily="2" charset="0"/>
            </a:endParaRPr>
          </a:p>
        </p:txBody>
      </p:sp>
      <p:grpSp>
        <p:nvGrpSpPr>
          <p:cNvPr id="251" name="Group 250">
            <a:extLst>
              <a:ext uri="{FF2B5EF4-FFF2-40B4-BE49-F238E27FC236}">
                <a16:creationId xmlns:a16="http://schemas.microsoft.com/office/drawing/2014/main" id="{75BFBD67-45D4-EE4D-956F-1AF1BF49D025}"/>
              </a:ext>
            </a:extLst>
          </p:cNvPr>
          <p:cNvGrpSpPr/>
          <p:nvPr/>
        </p:nvGrpSpPr>
        <p:grpSpPr>
          <a:xfrm>
            <a:off x="101533" y="1289334"/>
            <a:ext cx="11991180" cy="5000452"/>
            <a:chOff x="117318" y="1346999"/>
            <a:chExt cx="11991180" cy="5000452"/>
          </a:xfrm>
        </p:grpSpPr>
        <p:pic>
          <p:nvPicPr>
            <p:cNvPr id="252" name="Picture 251">
              <a:extLst>
                <a:ext uri="{FF2B5EF4-FFF2-40B4-BE49-F238E27FC236}">
                  <a16:creationId xmlns:a16="http://schemas.microsoft.com/office/drawing/2014/main" id="{18BCB4E5-1C71-0A43-92D4-A5D89FDFAD60}"/>
                </a:ext>
              </a:extLst>
            </p:cNvPr>
            <p:cNvPicPr>
              <a:picLocks noChangeAspect="1"/>
            </p:cNvPicPr>
            <p:nvPr/>
          </p:nvPicPr>
          <p:blipFill rotWithShape="1">
            <a:blip r:embed="rId3"/>
            <a:srcRect r="9649" b="31518"/>
            <a:stretch/>
          </p:blipFill>
          <p:spPr>
            <a:xfrm>
              <a:off x="372311" y="1346999"/>
              <a:ext cx="3656804" cy="3624559"/>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grpSp>
          <p:nvGrpSpPr>
            <p:cNvPr id="253" name="Group 252">
              <a:extLst>
                <a:ext uri="{FF2B5EF4-FFF2-40B4-BE49-F238E27FC236}">
                  <a16:creationId xmlns:a16="http://schemas.microsoft.com/office/drawing/2014/main" id="{EDF41C75-7A04-EE4A-A3E5-8B34C2A573C0}"/>
                </a:ext>
              </a:extLst>
            </p:cNvPr>
            <p:cNvGrpSpPr/>
            <p:nvPr/>
          </p:nvGrpSpPr>
          <p:grpSpPr>
            <a:xfrm>
              <a:off x="117318" y="1375850"/>
              <a:ext cx="11991180" cy="4971601"/>
              <a:chOff x="117318" y="1375850"/>
              <a:chExt cx="11991180" cy="4971601"/>
            </a:xfrm>
          </p:grpSpPr>
          <p:sp>
            <p:nvSpPr>
              <p:cNvPr id="255" name="Rounded Rectangle 254">
                <a:extLst>
                  <a:ext uri="{FF2B5EF4-FFF2-40B4-BE49-F238E27FC236}">
                    <a16:creationId xmlns:a16="http://schemas.microsoft.com/office/drawing/2014/main" id="{45DA3172-DC4E-5141-9B4E-721BC9704845}"/>
                  </a:ext>
                </a:extLst>
              </p:cNvPr>
              <p:cNvSpPr/>
              <p:nvPr/>
            </p:nvSpPr>
            <p:spPr>
              <a:xfrm>
                <a:off x="117318" y="5222727"/>
                <a:ext cx="3261986"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a:solidFill>
                      <a:schemeClr val="tx1">
                        <a:lumMod val="85000"/>
                        <a:lumOff val="15000"/>
                      </a:schemeClr>
                    </a:solidFill>
                    <a:latin typeface="Calibri" panose="020F0502020204030204" pitchFamily="34" charset="0"/>
                    <a:cs typeface="Calibri" panose="020F0502020204030204" pitchFamily="34" charset="0"/>
                  </a:rPr>
                  <a:t>Single Macro Simulation</a:t>
                </a:r>
              </a:p>
              <a:p>
                <a:r>
                  <a:rPr lang="en-US" sz="1600">
                    <a:solidFill>
                      <a:schemeClr val="tx1">
                        <a:lumMod val="85000"/>
                        <a:lumOff val="15000"/>
                      </a:schemeClr>
                    </a:solidFill>
                    <a:latin typeface="Calibri" panose="020F0502020204030204" pitchFamily="34" charset="0"/>
                    <a:cs typeface="Calibri" panose="020F0502020204030204" pitchFamily="34" charset="0"/>
                  </a:rPr>
                  <a:t>C++ (with MPI); MOOSE; </a:t>
                </a:r>
                <a:r>
                  <a:rPr lang="en-US" sz="1600" err="1">
                    <a:solidFill>
                      <a:schemeClr val="tx1">
                        <a:lumMod val="85000"/>
                        <a:lumOff val="15000"/>
                      </a:schemeClr>
                    </a:solidFill>
                    <a:latin typeface="Calibri" panose="020F0502020204030204" pitchFamily="34" charset="0"/>
                    <a:cs typeface="Calibri" panose="020F0502020204030204" pitchFamily="34" charset="0"/>
                  </a:rPr>
                  <a:t>ddcMD</a:t>
                </a:r>
                <a:endParaRPr lang="en-US" sz="1600">
                  <a:solidFill>
                    <a:schemeClr val="tx1">
                      <a:lumMod val="85000"/>
                      <a:lumOff val="15000"/>
                    </a:schemeClr>
                  </a:solidFill>
                  <a:latin typeface="Calibri" panose="020F0502020204030204" pitchFamily="34" charset="0"/>
                  <a:cs typeface="Calibri" panose="020F0502020204030204" pitchFamily="34" charset="0"/>
                </a:endParaRPr>
              </a:p>
              <a:p>
                <a:r>
                  <a:rPr lang="en-US" sz="1600" u="sng">
                    <a:solidFill>
                      <a:schemeClr val="tx1">
                        <a:lumMod val="85000"/>
                        <a:lumOff val="15000"/>
                      </a:schemeClr>
                    </a:solidFill>
                    <a:latin typeface="Calibri" panose="020F0502020204030204" pitchFamily="34" charset="0"/>
                    <a:cs typeface="Calibri" panose="020F0502020204030204" pitchFamily="34" charset="0"/>
                  </a:rPr>
                  <a:t>24 CPU cores/node; 2400 MPI tasks</a:t>
                </a:r>
              </a:p>
              <a:p>
                <a:r>
                  <a:rPr lang="en-US" sz="1600">
                    <a:solidFill>
                      <a:schemeClr val="tx1">
                        <a:lumMod val="85000"/>
                        <a:lumOff val="15000"/>
                      </a:schemeClr>
                    </a:solidFill>
                    <a:latin typeface="Calibri" panose="020F0502020204030204" pitchFamily="34" charset="0"/>
                    <a:cs typeface="Calibri" panose="020F0502020204030204" pitchFamily="34" charset="0"/>
                  </a:rPr>
                  <a:t>242 GB per day</a:t>
                </a:r>
              </a:p>
            </p:txBody>
          </p:sp>
          <p:pic>
            <p:nvPicPr>
              <p:cNvPr id="256" name="Picture 255">
                <a:extLst>
                  <a:ext uri="{FF2B5EF4-FFF2-40B4-BE49-F238E27FC236}">
                    <a16:creationId xmlns:a16="http://schemas.microsoft.com/office/drawing/2014/main" id="{047F87E4-38D0-1444-B4BF-43066FB87117}"/>
                  </a:ext>
                </a:extLst>
              </p:cNvPr>
              <p:cNvPicPr>
                <a:picLocks noChangeAspect="1"/>
              </p:cNvPicPr>
              <p:nvPr/>
            </p:nvPicPr>
            <p:blipFill>
              <a:blip r:embed="rId4"/>
              <a:stretch>
                <a:fillRect/>
              </a:stretch>
            </p:blipFill>
            <p:spPr>
              <a:xfrm>
                <a:off x="4170050" y="1431870"/>
                <a:ext cx="2004164" cy="1161834"/>
              </a:xfrm>
              <a:prstGeom prst="rect">
                <a:avLst/>
              </a:prstGeom>
            </p:spPr>
          </p:pic>
          <p:sp>
            <p:nvSpPr>
              <p:cNvPr id="257" name="Rounded Rectangle 256">
                <a:extLst>
                  <a:ext uri="{FF2B5EF4-FFF2-40B4-BE49-F238E27FC236}">
                    <a16:creationId xmlns:a16="http://schemas.microsoft.com/office/drawing/2014/main" id="{F3312FE7-2751-6849-B069-C50F8DB08D8E}"/>
                  </a:ext>
                </a:extLst>
              </p:cNvPr>
              <p:cNvSpPr/>
              <p:nvPr/>
            </p:nvSpPr>
            <p:spPr>
              <a:xfrm>
                <a:off x="3717399" y="2676231"/>
                <a:ext cx="2859909"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a:solidFill>
                      <a:schemeClr val="tx1">
                        <a:lumMod val="85000"/>
                        <a:lumOff val="15000"/>
                      </a:schemeClr>
                    </a:solidFill>
                    <a:latin typeface="Calibri" panose="020F0502020204030204" pitchFamily="34" charset="0"/>
                    <a:cs typeface="Calibri" panose="020F0502020204030204" pitchFamily="34" charset="0"/>
                  </a:rPr>
                  <a:t>ML-based Selection</a:t>
                </a:r>
              </a:p>
              <a:p>
                <a:r>
                  <a:rPr lang="en-US" sz="1600">
                    <a:solidFill>
                      <a:schemeClr val="tx1">
                        <a:lumMod val="85000"/>
                        <a:lumOff val="15000"/>
                      </a:schemeClr>
                    </a:solidFill>
                    <a:latin typeface="Calibri" panose="020F0502020204030204" pitchFamily="34" charset="0"/>
                    <a:cs typeface="Calibri" panose="020F0502020204030204" pitchFamily="34" charset="0"/>
                  </a:rPr>
                  <a:t>Python; ML frameworks; FAISS</a:t>
                </a:r>
              </a:p>
              <a:p>
                <a:r>
                  <a:rPr lang="en-US" sz="1600">
                    <a:solidFill>
                      <a:schemeClr val="tx1">
                        <a:lumMod val="85000"/>
                        <a:lumOff val="15000"/>
                      </a:schemeClr>
                    </a:solidFill>
                    <a:latin typeface="Calibri" panose="020F0502020204030204" pitchFamily="34" charset="0"/>
                    <a:cs typeface="Calibri" panose="020F0502020204030204" pitchFamily="34" charset="0"/>
                  </a:rPr>
                  <a:t>24 CPU cores </a:t>
                </a:r>
                <a:br>
                  <a:rPr lang="en-US" sz="1600">
                    <a:solidFill>
                      <a:schemeClr val="tx1">
                        <a:lumMod val="85000"/>
                        <a:lumOff val="15000"/>
                      </a:schemeClr>
                    </a:solidFill>
                    <a:latin typeface="Calibri" panose="020F0502020204030204" pitchFamily="34" charset="0"/>
                    <a:cs typeface="Calibri" panose="020F0502020204030204" pitchFamily="34" charset="0"/>
                  </a:rPr>
                </a:br>
                <a:r>
                  <a:rPr lang="en-US" sz="1600" u="sng">
                    <a:solidFill>
                      <a:schemeClr val="tx1">
                        <a:lumMod val="85000"/>
                        <a:lumOff val="15000"/>
                      </a:schemeClr>
                    </a:solidFill>
                    <a:latin typeface="Calibri" panose="020F0502020204030204" pitchFamily="34" charset="0"/>
                    <a:cs typeface="Calibri" panose="020F0502020204030204" pitchFamily="34" charset="0"/>
                  </a:rPr>
                  <a:t>&gt;1000 decisions per minute</a:t>
                </a:r>
              </a:p>
            </p:txBody>
          </p:sp>
          <p:sp>
            <p:nvSpPr>
              <p:cNvPr id="258" name="Rounded Rectangle 257">
                <a:extLst>
                  <a:ext uri="{FF2B5EF4-FFF2-40B4-BE49-F238E27FC236}">
                    <a16:creationId xmlns:a16="http://schemas.microsoft.com/office/drawing/2014/main" id="{8785EB56-6B92-A74F-A4E1-72F192045220}"/>
                  </a:ext>
                </a:extLst>
              </p:cNvPr>
              <p:cNvSpPr/>
              <p:nvPr/>
            </p:nvSpPr>
            <p:spPr>
              <a:xfrm>
                <a:off x="9408408" y="1375850"/>
                <a:ext cx="2700090" cy="791483"/>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a:solidFill>
                      <a:schemeClr val="tx1">
                        <a:lumMod val="85000"/>
                        <a:lumOff val="15000"/>
                      </a:schemeClr>
                    </a:solidFill>
                    <a:latin typeface="Calibri" panose="020F0502020204030204" pitchFamily="34" charset="0"/>
                    <a:cs typeface="Calibri" panose="020F0502020204030204" pitchFamily="34" charset="0"/>
                  </a:rPr>
                  <a:t>CG Setup</a:t>
                </a:r>
              </a:p>
              <a:p>
                <a:r>
                  <a:rPr lang="en-US" sz="1600">
                    <a:solidFill>
                      <a:schemeClr val="tx1">
                        <a:lumMod val="85000"/>
                        <a:lumOff val="15000"/>
                      </a:schemeClr>
                    </a:solidFill>
                    <a:latin typeface="Calibri" panose="020F0502020204030204" pitchFamily="34" charset="0"/>
                    <a:cs typeface="Calibri" panose="020F0502020204030204" pitchFamily="34" charset="0"/>
                  </a:rPr>
                  <a:t>Python; Custom; GROMACS</a:t>
                </a:r>
              </a:p>
              <a:p>
                <a:r>
                  <a:rPr lang="en-US" sz="1600">
                    <a:solidFill>
                      <a:schemeClr val="tx1">
                        <a:lumMod val="85000"/>
                        <a:lumOff val="15000"/>
                      </a:schemeClr>
                    </a:solidFill>
                    <a:latin typeface="Calibri" panose="020F0502020204030204" pitchFamily="34" charset="0"/>
                    <a:cs typeface="Calibri" panose="020F0502020204030204" pitchFamily="34" charset="0"/>
                  </a:rPr>
                  <a:t>24 CPU cores each </a:t>
                </a:r>
                <a:r>
                  <a:rPr lang="en-US" sz="1600" u="sng">
                    <a:solidFill>
                      <a:schemeClr val="tx1">
                        <a:lumMod val="85000"/>
                        <a:lumOff val="15000"/>
                      </a:schemeClr>
                    </a:solidFill>
                    <a:latin typeface="Calibri" panose="020F0502020204030204" pitchFamily="34" charset="0"/>
                    <a:cs typeface="Calibri" panose="020F0502020204030204" pitchFamily="34" charset="0"/>
                  </a:rPr>
                  <a:t>1.5 </a:t>
                </a:r>
                <a:r>
                  <a:rPr lang="en-US" sz="1600" u="sng" err="1">
                    <a:solidFill>
                      <a:schemeClr val="tx1">
                        <a:lumMod val="85000"/>
                        <a:lumOff val="15000"/>
                      </a:schemeClr>
                    </a:solidFill>
                    <a:latin typeface="Calibri" panose="020F0502020204030204" pitchFamily="34" charset="0"/>
                    <a:cs typeface="Calibri" panose="020F0502020204030204" pitchFamily="34" charset="0"/>
                  </a:rPr>
                  <a:t>hr</a:t>
                </a:r>
                <a:r>
                  <a:rPr lang="en-US" sz="1600" u="sng">
                    <a:solidFill>
                      <a:schemeClr val="tx1">
                        <a:lumMod val="85000"/>
                        <a:lumOff val="15000"/>
                      </a:schemeClr>
                    </a:solidFill>
                    <a:latin typeface="Calibri" panose="020F0502020204030204" pitchFamily="34" charset="0"/>
                    <a:cs typeface="Calibri" panose="020F0502020204030204" pitchFamily="34" charset="0"/>
                  </a:rPr>
                  <a:t> each</a:t>
                </a:r>
              </a:p>
            </p:txBody>
          </p:sp>
          <p:grpSp>
            <p:nvGrpSpPr>
              <p:cNvPr id="259" name="Group 258">
                <a:extLst>
                  <a:ext uri="{FF2B5EF4-FFF2-40B4-BE49-F238E27FC236}">
                    <a16:creationId xmlns:a16="http://schemas.microsoft.com/office/drawing/2014/main" id="{6DF25AA8-CEF2-9949-9583-07709CCF36B6}"/>
                  </a:ext>
                </a:extLst>
              </p:cNvPr>
              <p:cNvGrpSpPr/>
              <p:nvPr/>
            </p:nvGrpSpPr>
            <p:grpSpPr>
              <a:xfrm>
                <a:off x="7134208" y="2003016"/>
                <a:ext cx="4831008" cy="885107"/>
                <a:chOff x="7134208" y="2039592"/>
                <a:chExt cx="4831008" cy="885107"/>
              </a:xfrm>
            </p:grpSpPr>
            <p:pic>
              <p:nvPicPr>
                <p:cNvPr id="287" name="Picture 286">
                  <a:extLst>
                    <a:ext uri="{FF2B5EF4-FFF2-40B4-BE49-F238E27FC236}">
                      <a16:creationId xmlns:a16="http://schemas.microsoft.com/office/drawing/2014/main" id="{3E81C710-F2C1-0147-8940-2B29D957D7DE}"/>
                    </a:ext>
                  </a:extLst>
                </p:cNvPr>
                <p:cNvPicPr>
                  <a:picLocks noChangeAspect="1"/>
                </p:cNvPicPr>
                <p:nvPr/>
              </p:nvPicPr>
              <p:blipFill rotWithShape="1">
                <a:blip r:embed="rId5"/>
                <a:srcRect t="29197" b="31024"/>
                <a:stretch/>
              </p:blipFill>
              <p:spPr>
                <a:xfrm>
                  <a:off x="7134209" y="2313668"/>
                  <a:ext cx="1463040" cy="581983"/>
                </a:xfrm>
                <a:prstGeom prst="rect">
                  <a:avLst/>
                </a:prstGeom>
              </p:spPr>
            </p:pic>
            <p:pic>
              <p:nvPicPr>
                <p:cNvPr id="288" name="Picture 287">
                  <a:extLst>
                    <a:ext uri="{FF2B5EF4-FFF2-40B4-BE49-F238E27FC236}">
                      <a16:creationId xmlns:a16="http://schemas.microsoft.com/office/drawing/2014/main" id="{727A76AF-527D-3143-AFFB-B74CB1DB795E}"/>
                    </a:ext>
                  </a:extLst>
                </p:cNvPr>
                <p:cNvPicPr preferRelativeResize="0">
                  <a:picLocks/>
                </p:cNvPicPr>
                <p:nvPr/>
              </p:nvPicPr>
              <p:blipFill rotWithShape="1">
                <a:blip r:embed="rId6"/>
                <a:srcRect t="29981" b="30240"/>
                <a:stretch/>
              </p:blipFill>
              <p:spPr>
                <a:xfrm>
                  <a:off x="8562904" y="2284619"/>
                  <a:ext cx="1463040" cy="640080"/>
                </a:xfrm>
                <a:prstGeom prst="rect">
                  <a:avLst/>
                </a:prstGeom>
              </p:spPr>
            </p:pic>
            <p:pic>
              <p:nvPicPr>
                <p:cNvPr id="289" name="Picture 288">
                  <a:extLst>
                    <a:ext uri="{FF2B5EF4-FFF2-40B4-BE49-F238E27FC236}">
                      <a16:creationId xmlns:a16="http://schemas.microsoft.com/office/drawing/2014/main" id="{C93B52F5-F7FB-1348-AB90-F77563F2A9CC}"/>
                    </a:ext>
                  </a:extLst>
                </p:cNvPr>
                <p:cNvPicPr>
                  <a:picLocks/>
                </p:cNvPicPr>
                <p:nvPr/>
              </p:nvPicPr>
              <p:blipFill rotWithShape="1">
                <a:blip r:embed="rId7"/>
                <a:srcRect t="26664" b="29941"/>
                <a:stretch/>
              </p:blipFill>
              <p:spPr>
                <a:xfrm>
                  <a:off x="10502176" y="2284619"/>
                  <a:ext cx="1463040" cy="640080"/>
                </a:xfrm>
                <a:prstGeom prst="rect">
                  <a:avLst/>
                </a:prstGeom>
              </p:spPr>
            </p:pic>
            <p:sp>
              <p:nvSpPr>
                <p:cNvPr id="290" name="TextBox 289">
                  <a:extLst>
                    <a:ext uri="{FF2B5EF4-FFF2-40B4-BE49-F238E27FC236}">
                      <a16:creationId xmlns:a16="http://schemas.microsoft.com/office/drawing/2014/main" id="{4CB9D794-7681-7843-AE34-B4C3C9AA3023}"/>
                    </a:ext>
                  </a:extLst>
                </p:cNvPr>
                <p:cNvSpPr txBox="1"/>
                <p:nvPr/>
              </p:nvSpPr>
              <p:spPr>
                <a:xfrm>
                  <a:off x="9917125" y="2124963"/>
                  <a:ext cx="723275" cy="738664"/>
                </a:xfrm>
                <a:prstGeom prst="rect">
                  <a:avLst/>
                </a:prstGeom>
                <a:noFill/>
              </p:spPr>
              <p:txBody>
                <a:bodyPr wrap="none" rtlCol="0">
                  <a:spAutoFit/>
                </a:bodyPr>
                <a:lstStyle/>
                <a:p>
                  <a:r>
                    <a:rPr lang="en-US" sz="4200">
                      <a:latin typeface="Candara" panose="020E0502030303020204" pitchFamily="34" charset="0"/>
                    </a:rPr>
                    <a:t>…</a:t>
                  </a:r>
                </a:p>
              </p:txBody>
            </p:sp>
            <p:sp>
              <p:nvSpPr>
                <p:cNvPr id="291" name="Left Brace 290">
                  <a:extLst>
                    <a:ext uri="{FF2B5EF4-FFF2-40B4-BE49-F238E27FC236}">
                      <a16:creationId xmlns:a16="http://schemas.microsoft.com/office/drawing/2014/main" id="{10082DE0-4DCF-6A4E-B4D1-AE5A22A80F8E}"/>
                    </a:ext>
                  </a:extLst>
                </p:cNvPr>
                <p:cNvSpPr/>
                <p:nvPr/>
              </p:nvSpPr>
              <p:spPr>
                <a:xfrm rot="5400000">
                  <a:off x="9340762" y="-166962"/>
                  <a:ext cx="417900" cy="4831007"/>
                </a:xfrm>
                <a:prstGeom prst="leftBrace">
                  <a:avLst>
                    <a:gd name="adj1" fmla="val 37426"/>
                    <a:gd name="adj2" fmla="val 61370"/>
                  </a:avLst>
                </a:prstGeom>
                <a:noFill/>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0" name="Group 259">
                <a:extLst>
                  <a:ext uri="{FF2B5EF4-FFF2-40B4-BE49-F238E27FC236}">
                    <a16:creationId xmlns:a16="http://schemas.microsoft.com/office/drawing/2014/main" id="{3A9A5195-6E37-CB43-9515-FAA1890CC502}"/>
                  </a:ext>
                </a:extLst>
              </p:cNvPr>
              <p:cNvGrpSpPr/>
              <p:nvPr/>
            </p:nvGrpSpPr>
            <p:grpSpPr>
              <a:xfrm>
                <a:off x="7691580" y="4220517"/>
                <a:ext cx="4339451" cy="825110"/>
                <a:chOff x="7691580" y="4257093"/>
                <a:chExt cx="4339451" cy="825110"/>
              </a:xfrm>
            </p:grpSpPr>
            <p:pic>
              <p:nvPicPr>
                <p:cNvPr id="284" name="Picture 283">
                  <a:extLst>
                    <a:ext uri="{FF2B5EF4-FFF2-40B4-BE49-F238E27FC236}">
                      <a16:creationId xmlns:a16="http://schemas.microsoft.com/office/drawing/2014/main" id="{C55F5071-8CF6-294A-891F-78FBF62FC8A6}"/>
                    </a:ext>
                  </a:extLst>
                </p:cNvPr>
                <p:cNvPicPr>
                  <a:picLocks/>
                </p:cNvPicPr>
                <p:nvPr/>
              </p:nvPicPr>
              <p:blipFill>
                <a:blip r:embed="rId8"/>
                <a:stretch>
                  <a:fillRect/>
                </a:stretch>
              </p:blipFill>
              <p:spPr>
                <a:xfrm>
                  <a:off x="9305905" y="4257093"/>
                  <a:ext cx="914400" cy="822960"/>
                </a:xfrm>
                <a:prstGeom prst="rect">
                  <a:avLst/>
                </a:prstGeom>
              </p:spPr>
            </p:pic>
            <p:pic>
              <p:nvPicPr>
                <p:cNvPr id="285" name="Picture 284">
                  <a:extLst>
                    <a:ext uri="{FF2B5EF4-FFF2-40B4-BE49-F238E27FC236}">
                      <a16:creationId xmlns:a16="http://schemas.microsoft.com/office/drawing/2014/main" id="{41D18474-25F4-4D45-B098-0933A7BAAC00}"/>
                    </a:ext>
                  </a:extLst>
                </p:cNvPr>
                <p:cNvPicPr>
                  <a:picLocks/>
                </p:cNvPicPr>
                <p:nvPr/>
              </p:nvPicPr>
              <p:blipFill>
                <a:blip r:embed="rId9"/>
                <a:stretch>
                  <a:fillRect/>
                </a:stretch>
              </p:blipFill>
              <p:spPr>
                <a:xfrm>
                  <a:off x="7691580" y="4257093"/>
                  <a:ext cx="914400" cy="825110"/>
                </a:xfrm>
                <a:prstGeom prst="rect">
                  <a:avLst/>
                </a:prstGeom>
              </p:spPr>
            </p:pic>
            <p:pic>
              <p:nvPicPr>
                <p:cNvPr id="286" name="Picture 285">
                  <a:extLst>
                    <a:ext uri="{FF2B5EF4-FFF2-40B4-BE49-F238E27FC236}">
                      <a16:creationId xmlns:a16="http://schemas.microsoft.com/office/drawing/2014/main" id="{5AAD2306-434C-7643-93B0-B91882C1E922}"/>
                    </a:ext>
                  </a:extLst>
                </p:cNvPr>
                <p:cNvPicPr>
                  <a:picLocks/>
                </p:cNvPicPr>
                <p:nvPr/>
              </p:nvPicPr>
              <p:blipFill>
                <a:blip r:embed="rId10"/>
                <a:stretch>
                  <a:fillRect/>
                </a:stretch>
              </p:blipFill>
              <p:spPr>
                <a:xfrm>
                  <a:off x="11116631" y="4257093"/>
                  <a:ext cx="914400" cy="822960"/>
                </a:xfrm>
                <a:prstGeom prst="rect">
                  <a:avLst/>
                </a:prstGeom>
              </p:spPr>
            </p:pic>
          </p:grpSp>
          <p:grpSp>
            <p:nvGrpSpPr>
              <p:cNvPr id="261" name="Group 260">
                <a:extLst>
                  <a:ext uri="{FF2B5EF4-FFF2-40B4-BE49-F238E27FC236}">
                    <a16:creationId xmlns:a16="http://schemas.microsoft.com/office/drawing/2014/main" id="{61735155-9A40-A943-B5DA-B827508385AF}"/>
                  </a:ext>
                </a:extLst>
              </p:cNvPr>
              <p:cNvGrpSpPr/>
              <p:nvPr/>
            </p:nvGrpSpPr>
            <p:grpSpPr>
              <a:xfrm>
                <a:off x="7282038" y="2883764"/>
                <a:ext cx="4650482" cy="598572"/>
                <a:chOff x="7282038" y="2920340"/>
                <a:chExt cx="4650482" cy="598572"/>
              </a:xfrm>
            </p:grpSpPr>
            <p:sp>
              <p:nvSpPr>
                <p:cNvPr id="280" name="Rectangle 279">
                  <a:extLst>
                    <a:ext uri="{FF2B5EF4-FFF2-40B4-BE49-F238E27FC236}">
                      <a16:creationId xmlns:a16="http://schemas.microsoft.com/office/drawing/2014/main" id="{795EA80E-FE81-B946-900A-14B650F5AD8B}"/>
                    </a:ext>
                  </a:extLst>
                </p:cNvPr>
                <p:cNvSpPr/>
                <p:nvPr/>
              </p:nvSpPr>
              <p:spPr>
                <a:xfrm>
                  <a:off x="7282038" y="3259469"/>
                  <a:ext cx="4650482" cy="259443"/>
                </a:xfrm>
                <a:prstGeom prst="rect">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Calibri" panose="020F0502020204030204" pitchFamily="34" charset="0"/>
                      <a:cs typeface="Calibri" panose="020F0502020204030204" pitchFamily="34" charset="0"/>
                    </a:rPr>
                    <a:t>FIFO; real-time tracking &amp; update</a:t>
                  </a:r>
                </a:p>
              </p:txBody>
            </p:sp>
            <p:sp>
              <p:nvSpPr>
                <p:cNvPr id="281" name="Right Arrow 280">
                  <a:extLst>
                    <a:ext uri="{FF2B5EF4-FFF2-40B4-BE49-F238E27FC236}">
                      <a16:creationId xmlns:a16="http://schemas.microsoft.com/office/drawing/2014/main" id="{A80F7B9C-1108-D749-989F-08E7CF43F351}"/>
                    </a:ext>
                  </a:extLst>
                </p:cNvPr>
                <p:cNvSpPr/>
                <p:nvPr/>
              </p:nvSpPr>
              <p:spPr>
                <a:xfrm rot="5400000">
                  <a:off x="7712755" y="2963576"/>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ight Arrow 281">
                  <a:extLst>
                    <a:ext uri="{FF2B5EF4-FFF2-40B4-BE49-F238E27FC236}">
                      <a16:creationId xmlns:a16="http://schemas.microsoft.com/office/drawing/2014/main" id="{83BF1C5E-E655-B249-B68F-C0892232208B}"/>
                    </a:ext>
                  </a:extLst>
                </p:cNvPr>
                <p:cNvSpPr/>
                <p:nvPr/>
              </p:nvSpPr>
              <p:spPr>
                <a:xfrm rot="5400000">
                  <a:off x="11058488" y="2963576"/>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ight Arrow 282">
                  <a:extLst>
                    <a:ext uri="{FF2B5EF4-FFF2-40B4-BE49-F238E27FC236}">
                      <a16:creationId xmlns:a16="http://schemas.microsoft.com/office/drawing/2014/main" id="{C2335C8D-4066-D841-8070-A3630D085313}"/>
                    </a:ext>
                  </a:extLst>
                </p:cNvPr>
                <p:cNvSpPr/>
                <p:nvPr/>
              </p:nvSpPr>
              <p:spPr>
                <a:xfrm rot="5400000">
                  <a:off x="9137204" y="2963576"/>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2" name="Rounded Rectangle 261">
                <a:extLst>
                  <a:ext uri="{FF2B5EF4-FFF2-40B4-BE49-F238E27FC236}">
                    <a16:creationId xmlns:a16="http://schemas.microsoft.com/office/drawing/2014/main" id="{0EEEA301-321C-D94A-AF98-25F8A0BF82BB}"/>
                  </a:ext>
                </a:extLst>
              </p:cNvPr>
              <p:cNvSpPr/>
              <p:nvPr/>
            </p:nvSpPr>
            <p:spPr>
              <a:xfrm>
                <a:off x="7336403" y="5222727"/>
                <a:ext cx="2726664"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a:solidFill>
                      <a:schemeClr val="tx1">
                        <a:lumMod val="85000"/>
                        <a:lumOff val="15000"/>
                      </a:schemeClr>
                    </a:solidFill>
                    <a:latin typeface="Calibri" panose="020F0502020204030204" pitchFamily="34" charset="0"/>
                    <a:cs typeface="Calibri" panose="020F0502020204030204" pitchFamily="34" charset="0"/>
                  </a:rPr>
                  <a:t>CG Simulation</a:t>
                </a:r>
              </a:p>
              <a:p>
                <a:r>
                  <a:rPr lang="en-US" sz="1600">
                    <a:solidFill>
                      <a:schemeClr val="tx1">
                        <a:lumMod val="85000"/>
                        <a:lumOff val="15000"/>
                      </a:schemeClr>
                    </a:solidFill>
                    <a:latin typeface="Calibri" panose="020F0502020204030204" pitchFamily="34" charset="0"/>
                    <a:cs typeface="Calibri" panose="020F0502020204030204" pitchFamily="34" charset="0"/>
                  </a:rPr>
                  <a:t>C++ (with CUDA); </a:t>
                </a:r>
                <a:r>
                  <a:rPr lang="en-US" sz="1600" err="1">
                    <a:solidFill>
                      <a:schemeClr val="tx1">
                        <a:lumMod val="85000"/>
                        <a:lumOff val="15000"/>
                      </a:schemeClr>
                    </a:solidFill>
                    <a:latin typeface="Calibri" panose="020F0502020204030204" pitchFamily="34" charset="0"/>
                    <a:cs typeface="Calibri" panose="020F0502020204030204" pitchFamily="34" charset="0"/>
                  </a:rPr>
                  <a:t>ddcMD</a:t>
                </a:r>
                <a:endParaRPr lang="en-US" sz="1600">
                  <a:solidFill>
                    <a:schemeClr val="tx1">
                      <a:lumMod val="85000"/>
                      <a:lumOff val="15000"/>
                    </a:schemeClr>
                  </a:solidFill>
                  <a:latin typeface="Calibri" panose="020F0502020204030204" pitchFamily="34" charset="0"/>
                  <a:cs typeface="Calibri" panose="020F0502020204030204" pitchFamily="34" charset="0"/>
                </a:endParaRPr>
              </a:p>
              <a:p>
                <a:r>
                  <a:rPr lang="en-US" sz="1600" u="sng">
                    <a:solidFill>
                      <a:schemeClr val="tx1">
                        <a:lumMod val="85000"/>
                        <a:lumOff val="15000"/>
                      </a:schemeClr>
                    </a:solidFill>
                    <a:latin typeface="Calibri" panose="020F0502020204030204" pitchFamily="34" charset="0"/>
                    <a:cs typeface="Calibri" panose="020F0502020204030204" pitchFamily="34" charset="0"/>
                  </a:rPr>
                  <a:t>1 GPU + 1 CPU core each</a:t>
                </a:r>
                <a:br>
                  <a:rPr lang="en-US" sz="1600">
                    <a:solidFill>
                      <a:schemeClr val="tx1">
                        <a:lumMod val="85000"/>
                        <a:lumOff val="15000"/>
                      </a:schemeClr>
                    </a:solidFill>
                    <a:latin typeface="Calibri" panose="020F0502020204030204" pitchFamily="34" charset="0"/>
                    <a:cs typeface="Calibri" panose="020F0502020204030204" pitchFamily="34" charset="0"/>
                  </a:rPr>
                </a:br>
                <a:r>
                  <a:rPr lang="en-US" sz="1600">
                    <a:solidFill>
                      <a:schemeClr val="tx1">
                        <a:lumMod val="85000"/>
                        <a:lumOff val="15000"/>
                      </a:schemeClr>
                    </a:solidFill>
                    <a:latin typeface="Calibri" panose="020F0502020204030204" pitchFamily="34" charset="0"/>
                    <a:cs typeface="Calibri" panose="020F0502020204030204" pitchFamily="34" charset="0"/>
                  </a:rPr>
                  <a:t>1.04 </a:t>
                </a:r>
                <a:r>
                  <a:rPr lang="en-US" sz="1600" err="1">
                    <a:solidFill>
                      <a:schemeClr val="tx1">
                        <a:lumMod val="85000"/>
                        <a:lumOff val="15000"/>
                      </a:schemeClr>
                    </a:solidFill>
                    <a:latin typeface="Symbol" pitchFamily="2" charset="2"/>
                    <a:cs typeface="Calibri" panose="020F0502020204030204" pitchFamily="34" charset="0"/>
                  </a:rPr>
                  <a:t>m</a:t>
                </a:r>
                <a:r>
                  <a:rPr lang="en-US" sz="1600" err="1">
                    <a:solidFill>
                      <a:schemeClr val="tx1">
                        <a:lumMod val="85000"/>
                        <a:lumOff val="15000"/>
                      </a:schemeClr>
                    </a:solidFill>
                    <a:latin typeface="Calibri" panose="020F0502020204030204" pitchFamily="34" charset="0"/>
                    <a:cs typeface="Calibri" panose="020F0502020204030204" pitchFamily="34" charset="0"/>
                  </a:rPr>
                  <a:t>s</a:t>
                </a:r>
                <a:r>
                  <a:rPr lang="en-US" sz="1600">
                    <a:solidFill>
                      <a:schemeClr val="tx1">
                        <a:lumMod val="85000"/>
                        <a:lumOff val="15000"/>
                      </a:schemeClr>
                    </a:solidFill>
                    <a:latin typeface="Calibri" panose="020F0502020204030204" pitchFamily="34" charset="0"/>
                    <a:cs typeface="Calibri" panose="020F0502020204030204" pitchFamily="34" charset="0"/>
                  </a:rPr>
                  <a:t> and ~6.5 GB per day</a:t>
                </a:r>
              </a:p>
            </p:txBody>
          </p:sp>
          <p:sp>
            <p:nvSpPr>
              <p:cNvPr id="263" name="Rounded Rectangle 262">
                <a:extLst>
                  <a:ext uri="{FF2B5EF4-FFF2-40B4-BE49-F238E27FC236}">
                    <a16:creationId xmlns:a16="http://schemas.microsoft.com/office/drawing/2014/main" id="{4CC81C71-809A-C049-AB0D-EB035B01BA58}"/>
                  </a:ext>
                </a:extLst>
              </p:cNvPr>
              <p:cNvSpPr/>
              <p:nvPr/>
            </p:nvSpPr>
            <p:spPr>
              <a:xfrm>
                <a:off x="10131701" y="5222727"/>
                <a:ext cx="1974551"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u="sng">
                    <a:solidFill>
                      <a:schemeClr val="tx1">
                        <a:lumMod val="85000"/>
                        <a:lumOff val="15000"/>
                      </a:schemeClr>
                    </a:solidFill>
                    <a:latin typeface="Calibri" panose="020F0502020204030204" pitchFamily="34" charset="0"/>
                    <a:cs typeface="Calibri" panose="020F0502020204030204" pitchFamily="34" charset="0"/>
                  </a:rPr>
                  <a:t>In situ </a:t>
                </a:r>
                <a:r>
                  <a:rPr lang="en-US" sz="1600" b="1" i="1">
                    <a:solidFill>
                      <a:schemeClr val="tx1">
                        <a:lumMod val="85000"/>
                        <a:lumOff val="15000"/>
                      </a:schemeClr>
                    </a:solidFill>
                    <a:latin typeface="Calibri" panose="020F0502020204030204" pitchFamily="34" charset="0"/>
                    <a:cs typeface="Calibri" panose="020F0502020204030204" pitchFamily="34" charset="0"/>
                  </a:rPr>
                  <a:t>CG Analysis</a:t>
                </a:r>
              </a:p>
              <a:p>
                <a:r>
                  <a:rPr lang="en-US" sz="1600">
                    <a:solidFill>
                      <a:schemeClr val="tx1">
                        <a:lumMod val="85000"/>
                        <a:lumOff val="15000"/>
                      </a:schemeClr>
                    </a:solidFill>
                    <a:latin typeface="Calibri" panose="020F0502020204030204" pitchFamily="34" charset="0"/>
                    <a:cs typeface="Calibri" panose="020F0502020204030204" pitchFamily="34" charset="0"/>
                  </a:rPr>
                  <a:t>Python; Custom</a:t>
                </a:r>
              </a:p>
              <a:p>
                <a:r>
                  <a:rPr lang="en-US" sz="1600">
                    <a:solidFill>
                      <a:schemeClr val="tx1">
                        <a:lumMod val="85000"/>
                        <a:lumOff val="15000"/>
                      </a:schemeClr>
                    </a:solidFill>
                    <a:latin typeface="Calibri" panose="020F0502020204030204" pitchFamily="34" charset="0"/>
                    <a:cs typeface="Calibri" panose="020F0502020204030204" pitchFamily="34" charset="0"/>
                  </a:rPr>
                  <a:t>3 CPU cores each</a:t>
                </a:r>
                <a:br>
                  <a:rPr lang="en-US" sz="1600">
                    <a:solidFill>
                      <a:schemeClr val="tx1">
                        <a:lumMod val="85000"/>
                        <a:lumOff val="15000"/>
                      </a:schemeClr>
                    </a:solidFill>
                    <a:latin typeface="Calibri" panose="020F0502020204030204" pitchFamily="34" charset="0"/>
                    <a:cs typeface="Calibri" panose="020F0502020204030204" pitchFamily="34" charset="0"/>
                  </a:rPr>
                </a:br>
                <a:r>
                  <a:rPr lang="en-US" sz="1600">
                    <a:solidFill>
                      <a:schemeClr val="tx1">
                        <a:lumMod val="85000"/>
                        <a:lumOff val="15000"/>
                      </a:schemeClr>
                    </a:solidFill>
                    <a:latin typeface="Calibri" panose="020F0502020204030204" pitchFamily="34" charset="0"/>
                    <a:cs typeface="Calibri" panose="020F0502020204030204" pitchFamily="34" charset="0"/>
                  </a:rPr>
                  <a:t>&gt;2K frames per day</a:t>
                </a:r>
              </a:p>
            </p:txBody>
          </p:sp>
          <p:grpSp>
            <p:nvGrpSpPr>
              <p:cNvPr id="264" name="Group 263">
                <a:extLst>
                  <a:ext uri="{FF2B5EF4-FFF2-40B4-BE49-F238E27FC236}">
                    <a16:creationId xmlns:a16="http://schemas.microsoft.com/office/drawing/2014/main" id="{A9AE365B-2595-8445-9729-E41DCB23BA1D}"/>
                  </a:ext>
                </a:extLst>
              </p:cNvPr>
              <p:cNvGrpSpPr/>
              <p:nvPr/>
            </p:nvGrpSpPr>
            <p:grpSpPr>
              <a:xfrm>
                <a:off x="7134208" y="3524062"/>
                <a:ext cx="4831007" cy="893329"/>
                <a:chOff x="7134208" y="3560638"/>
                <a:chExt cx="4831007" cy="893329"/>
              </a:xfrm>
            </p:grpSpPr>
            <p:grpSp>
              <p:nvGrpSpPr>
                <p:cNvPr id="272" name="Group 271">
                  <a:extLst>
                    <a:ext uri="{FF2B5EF4-FFF2-40B4-BE49-F238E27FC236}">
                      <a16:creationId xmlns:a16="http://schemas.microsoft.com/office/drawing/2014/main" id="{82E7F469-55BC-FA4B-B1EB-1FA16C93FC47}"/>
                    </a:ext>
                  </a:extLst>
                </p:cNvPr>
                <p:cNvGrpSpPr/>
                <p:nvPr/>
              </p:nvGrpSpPr>
              <p:grpSpPr>
                <a:xfrm>
                  <a:off x="7134208" y="3813887"/>
                  <a:ext cx="4831007" cy="640080"/>
                  <a:chOff x="7134208" y="3813887"/>
                  <a:chExt cx="4831007" cy="640080"/>
                </a:xfrm>
              </p:grpSpPr>
              <p:pic>
                <p:nvPicPr>
                  <p:cNvPr id="277" name="Picture 276">
                    <a:extLst>
                      <a:ext uri="{FF2B5EF4-FFF2-40B4-BE49-F238E27FC236}">
                        <a16:creationId xmlns:a16="http://schemas.microsoft.com/office/drawing/2014/main" id="{D8B8A252-8F92-B84C-B292-7FB35BA0DC48}"/>
                      </a:ext>
                    </a:extLst>
                  </p:cNvPr>
                  <p:cNvPicPr>
                    <a:picLocks noChangeAspect="1"/>
                  </p:cNvPicPr>
                  <p:nvPr/>
                </p:nvPicPr>
                <p:blipFill rotWithShape="1">
                  <a:blip r:embed="rId5"/>
                  <a:srcRect t="29197" b="31024"/>
                  <a:stretch/>
                </p:blipFill>
                <p:spPr>
                  <a:xfrm>
                    <a:off x="7134208" y="3842936"/>
                    <a:ext cx="1463040" cy="581983"/>
                  </a:xfrm>
                  <a:prstGeom prst="rect">
                    <a:avLst/>
                  </a:prstGeom>
                </p:spPr>
              </p:pic>
              <p:pic>
                <p:nvPicPr>
                  <p:cNvPr id="278" name="Picture 277">
                    <a:extLst>
                      <a:ext uri="{FF2B5EF4-FFF2-40B4-BE49-F238E27FC236}">
                        <a16:creationId xmlns:a16="http://schemas.microsoft.com/office/drawing/2014/main" id="{EBC721D5-E4D5-5B4B-882F-2BF6F2CF6F7A}"/>
                      </a:ext>
                    </a:extLst>
                  </p:cNvPr>
                  <p:cNvPicPr preferRelativeResize="0">
                    <a:picLocks/>
                  </p:cNvPicPr>
                  <p:nvPr/>
                </p:nvPicPr>
                <p:blipFill rotWithShape="1">
                  <a:blip r:embed="rId6"/>
                  <a:srcRect t="29981" b="30240"/>
                  <a:stretch/>
                </p:blipFill>
                <p:spPr>
                  <a:xfrm>
                    <a:off x="8562903" y="3813887"/>
                    <a:ext cx="1463040" cy="640080"/>
                  </a:xfrm>
                  <a:prstGeom prst="rect">
                    <a:avLst/>
                  </a:prstGeom>
                </p:spPr>
              </p:pic>
              <p:pic>
                <p:nvPicPr>
                  <p:cNvPr id="279" name="Picture 278">
                    <a:extLst>
                      <a:ext uri="{FF2B5EF4-FFF2-40B4-BE49-F238E27FC236}">
                        <a16:creationId xmlns:a16="http://schemas.microsoft.com/office/drawing/2014/main" id="{682D2690-A8A4-B747-BFCB-8CBAD126C6A0}"/>
                      </a:ext>
                    </a:extLst>
                  </p:cNvPr>
                  <p:cNvPicPr>
                    <a:picLocks/>
                  </p:cNvPicPr>
                  <p:nvPr/>
                </p:nvPicPr>
                <p:blipFill rotWithShape="1">
                  <a:blip r:embed="rId7"/>
                  <a:srcRect t="26664" b="29941"/>
                  <a:stretch/>
                </p:blipFill>
                <p:spPr>
                  <a:xfrm>
                    <a:off x="10502175" y="3813887"/>
                    <a:ext cx="1463040" cy="640080"/>
                  </a:xfrm>
                  <a:prstGeom prst="rect">
                    <a:avLst/>
                  </a:prstGeom>
                </p:spPr>
              </p:pic>
            </p:grpSp>
            <p:sp>
              <p:nvSpPr>
                <p:cNvPr id="273" name="Right Arrow 272">
                  <a:extLst>
                    <a:ext uri="{FF2B5EF4-FFF2-40B4-BE49-F238E27FC236}">
                      <a16:creationId xmlns:a16="http://schemas.microsoft.com/office/drawing/2014/main" id="{22E2FA57-322C-E24A-B59C-487D73969327}"/>
                    </a:ext>
                  </a:extLst>
                </p:cNvPr>
                <p:cNvSpPr/>
                <p:nvPr/>
              </p:nvSpPr>
              <p:spPr>
                <a:xfrm rot="5400000">
                  <a:off x="7717238" y="3603874"/>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ight Arrow 273">
                  <a:extLst>
                    <a:ext uri="{FF2B5EF4-FFF2-40B4-BE49-F238E27FC236}">
                      <a16:creationId xmlns:a16="http://schemas.microsoft.com/office/drawing/2014/main" id="{632B4064-492D-2F4C-9B89-26A819DD7DD5}"/>
                    </a:ext>
                  </a:extLst>
                </p:cNvPr>
                <p:cNvSpPr/>
                <p:nvPr/>
              </p:nvSpPr>
              <p:spPr>
                <a:xfrm rot="5400000">
                  <a:off x="11062971" y="3603874"/>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ight Arrow 274">
                  <a:extLst>
                    <a:ext uri="{FF2B5EF4-FFF2-40B4-BE49-F238E27FC236}">
                      <a16:creationId xmlns:a16="http://schemas.microsoft.com/office/drawing/2014/main" id="{E9D0C457-9262-AE41-B5F5-FD346FE07FA2}"/>
                    </a:ext>
                  </a:extLst>
                </p:cNvPr>
                <p:cNvSpPr/>
                <p:nvPr/>
              </p:nvSpPr>
              <p:spPr>
                <a:xfrm rot="5400000">
                  <a:off x="9141687" y="3603874"/>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a:extLst>
                    <a:ext uri="{FF2B5EF4-FFF2-40B4-BE49-F238E27FC236}">
                      <a16:creationId xmlns:a16="http://schemas.microsoft.com/office/drawing/2014/main" id="{DD6C93D8-70E3-5049-AFDB-9232A2C6D1AC}"/>
                    </a:ext>
                  </a:extLst>
                </p:cNvPr>
                <p:cNvSpPr txBox="1"/>
                <p:nvPr/>
              </p:nvSpPr>
              <p:spPr>
                <a:xfrm>
                  <a:off x="9934377" y="3625812"/>
                  <a:ext cx="723275" cy="738664"/>
                </a:xfrm>
                <a:prstGeom prst="rect">
                  <a:avLst/>
                </a:prstGeom>
                <a:noFill/>
              </p:spPr>
              <p:txBody>
                <a:bodyPr wrap="none" rtlCol="0">
                  <a:spAutoFit/>
                </a:bodyPr>
                <a:lstStyle/>
                <a:p>
                  <a:r>
                    <a:rPr lang="en-US" sz="4200">
                      <a:latin typeface="Candara" panose="020E0502030303020204" pitchFamily="34" charset="0"/>
                    </a:rPr>
                    <a:t>…</a:t>
                  </a:r>
                </a:p>
              </p:txBody>
            </p:sp>
          </p:grpSp>
          <p:sp>
            <p:nvSpPr>
              <p:cNvPr id="265" name="Rounded Rectangle 264">
                <a:extLst>
                  <a:ext uri="{FF2B5EF4-FFF2-40B4-BE49-F238E27FC236}">
                    <a16:creationId xmlns:a16="http://schemas.microsoft.com/office/drawing/2014/main" id="{B318BA65-7375-6E4E-8E5E-DC465D8EA9EE}"/>
                  </a:ext>
                </a:extLst>
              </p:cNvPr>
              <p:cNvSpPr/>
              <p:nvPr/>
            </p:nvSpPr>
            <p:spPr>
              <a:xfrm>
                <a:off x="3713484" y="5222727"/>
                <a:ext cx="2726664"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a:solidFill>
                      <a:schemeClr val="tx1">
                        <a:lumMod val="85000"/>
                        <a:lumOff val="15000"/>
                      </a:schemeClr>
                    </a:solidFill>
                    <a:latin typeface="Calibri" panose="020F0502020204030204" pitchFamily="34" charset="0"/>
                    <a:cs typeface="Calibri" panose="020F0502020204030204" pitchFamily="34" charset="0"/>
                  </a:rPr>
                  <a:t>Analysis </a:t>
                </a:r>
                <a:r>
                  <a:rPr lang="en-US" sz="1600" b="1" i="1" err="1">
                    <a:solidFill>
                      <a:schemeClr val="tx1">
                        <a:lumMod val="85000"/>
                        <a:lumOff val="15000"/>
                      </a:schemeClr>
                    </a:solidFill>
                    <a:latin typeface="Calibri" panose="020F0502020204030204" pitchFamily="34" charset="0"/>
                    <a:cs typeface="Calibri" panose="020F0502020204030204" pitchFamily="34" charset="0"/>
                  </a:rPr>
                  <a:t>Aggreg</a:t>
                </a:r>
                <a:r>
                  <a:rPr lang="en-US" sz="1600" b="1" i="1">
                    <a:solidFill>
                      <a:schemeClr val="tx1">
                        <a:lumMod val="85000"/>
                        <a:lumOff val="15000"/>
                      </a:schemeClr>
                    </a:solidFill>
                    <a:latin typeface="Calibri" panose="020F0502020204030204" pitchFamily="34" charset="0"/>
                    <a:cs typeface="Calibri" panose="020F0502020204030204" pitchFamily="34" charset="0"/>
                  </a:rPr>
                  <a:t>. &amp; Feedback</a:t>
                </a:r>
              </a:p>
              <a:p>
                <a:r>
                  <a:rPr lang="en-US" sz="1600">
                    <a:solidFill>
                      <a:schemeClr val="tx1">
                        <a:lumMod val="85000"/>
                        <a:lumOff val="15000"/>
                      </a:schemeClr>
                    </a:solidFill>
                    <a:latin typeface="Calibri" panose="020F0502020204030204" pitchFamily="34" charset="0"/>
                    <a:cs typeface="Calibri" panose="020F0502020204030204" pitchFamily="34" charset="0"/>
                  </a:rPr>
                  <a:t>Python; Custom</a:t>
                </a:r>
              </a:p>
              <a:p>
                <a:r>
                  <a:rPr lang="en-US" sz="1600">
                    <a:solidFill>
                      <a:schemeClr val="tx1">
                        <a:lumMod val="85000"/>
                        <a:lumOff val="15000"/>
                      </a:schemeClr>
                    </a:solidFill>
                    <a:latin typeface="Calibri" panose="020F0502020204030204" pitchFamily="34" charset="0"/>
                    <a:cs typeface="Calibri" panose="020F0502020204030204" pitchFamily="34" charset="0"/>
                  </a:rPr>
                  <a:t>24 CPU cores</a:t>
                </a:r>
                <a:br>
                  <a:rPr lang="en-US" sz="1600">
                    <a:solidFill>
                      <a:schemeClr val="tx1">
                        <a:lumMod val="85000"/>
                        <a:lumOff val="15000"/>
                      </a:schemeClr>
                    </a:solidFill>
                    <a:latin typeface="Calibri" panose="020F0502020204030204" pitchFamily="34" charset="0"/>
                    <a:cs typeface="Calibri" panose="020F0502020204030204" pitchFamily="34" charset="0"/>
                  </a:rPr>
                </a:br>
                <a:r>
                  <a:rPr lang="en-US" sz="1600" u="sng">
                    <a:solidFill>
                      <a:schemeClr val="tx1">
                        <a:lumMod val="85000"/>
                        <a:lumOff val="15000"/>
                      </a:schemeClr>
                    </a:solidFill>
                    <a:latin typeface="Calibri" panose="020F0502020204030204" pitchFamily="34" charset="0"/>
                    <a:cs typeface="Calibri" panose="020F0502020204030204" pitchFamily="34" charset="0"/>
                  </a:rPr>
                  <a:t>120,000 reads per cycle </a:t>
                </a:r>
              </a:p>
            </p:txBody>
          </p:sp>
          <p:pic>
            <p:nvPicPr>
              <p:cNvPr id="266" name="Picture 265">
                <a:extLst>
                  <a:ext uri="{FF2B5EF4-FFF2-40B4-BE49-F238E27FC236}">
                    <a16:creationId xmlns:a16="http://schemas.microsoft.com/office/drawing/2014/main" id="{0DBE674D-4CDB-6B42-92B5-53DF65FE5F64}"/>
                  </a:ext>
                </a:extLst>
              </p:cNvPr>
              <p:cNvPicPr>
                <a:picLocks noChangeAspect="1"/>
              </p:cNvPicPr>
              <p:nvPr/>
            </p:nvPicPr>
            <p:blipFill>
              <a:blip r:embed="rId11"/>
              <a:stretch>
                <a:fillRect/>
              </a:stretch>
            </p:blipFill>
            <p:spPr>
              <a:xfrm>
                <a:off x="4788097" y="3919906"/>
                <a:ext cx="1806686" cy="1055509"/>
              </a:xfrm>
              <a:prstGeom prst="rect">
                <a:avLst/>
              </a:prstGeom>
            </p:spPr>
          </p:pic>
          <p:sp>
            <p:nvSpPr>
              <p:cNvPr id="267" name="Right Arrow 266">
                <a:extLst>
                  <a:ext uri="{FF2B5EF4-FFF2-40B4-BE49-F238E27FC236}">
                    <a16:creationId xmlns:a16="http://schemas.microsoft.com/office/drawing/2014/main" id="{0D4E6BEB-2CE9-7848-8319-1AE7CB8C062E}"/>
                  </a:ext>
                </a:extLst>
              </p:cNvPr>
              <p:cNvSpPr/>
              <p:nvPr/>
            </p:nvSpPr>
            <p:spPr>
              <a:xfrm rot="11808720">
                <a:off x="6587032" y="4449647"/>
                <a:ext cx="1054721" cy="223094"/>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ight Arrow 267">
                <a:extLst>
                  <a:ext uri="{FF2B5EF4-FFF2-40B4-BE49-F238E27FC236}">
                    <a16:creationId xmlns:a16="http://schemas.microsoft.com/office/drawing/2014/main" id="{DD0DD240-40FD-8148-9C3D-C578507132D8}"/>
                  </a:ext>
                </a:extLst>
              </p:cNvPr>
              <p:cNvSpPr/>
              <p:nvPr/>
            </p:nvSpPr>
            <p:spPr>
              <a:xfrm rot="11808720">
                <a:off x="3217244" y="4017537"/>
                <a:ext cx="1551108" cy="223094"/>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9" name="Group 268">
                <a:extLst>
                  <a:ext uri="{FF2B5EF4-FFF2-40B4-BE49-F238E27FC236}">
                    <a16:creationId xmlns:a16="http://schemas.microsoft.com/office/drawing/2014/main" id="{34844854-94CA-6D4C-A5AE-5468654CA22F}"/>
                  </a:ext>
                </a:extLst>
              </p:cNvPr>
              <p:cNvGrpSpPr/>
              <p:nvPr/>
            </p:nvGrpSpPr>
            <p:grpSpPr>
              <a:xfrm>
                <a:off x="5778647" y="3983837"/>
                <a:ext cx="782550" cy="774226"/>
                <a:chOff x="4004334" y="-913081"/>
                <a:chExt cx="782550" cy="774226"/>
              </a:xfrm>
            </p:grpSpPr>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4EF5D71F-DFF2-DB4D-B372-498289C4B2F1}"/>
                        </a:ext>
                      </a:extLst>
                    </p:cNvPr>
                    <p:cNvSpPr txBox="1"/>
                    <p:nvPr/>
                  </p:nvSpPr>
                  <p:spPr>
                    <a:xfrm>
                      <a:off x="4246650" y="-838234"/>
                      <a:ext cx="297918" cy="6706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chemeClr val="accent1"/>
                                    </a:solidFill>
                                    <a:latin typeface="Cambria Math" panose="02040503050406030204" pitchFamily="18" charset="0"/>
                                  </a:rPr>
                                </m:ctrlPr>
                              </m:naryPr>
                              <m:sub/>
                              <m:sup/>
                              <m:e>
                                <m:r>
                                  <a:rPr lang="en-US" b="0" i="1" smtClean="0">
                                    <a:solidFill>
                                      <a:schemeClr val="accent1"/>
                                    </a:solidFill>
                                    <a:latin typeface="Cambria Math" panose="02040503050406030204" pitchFamily="18" charset="0"/>
                                  </a:rPr>
                                  <m:t> </m:t>
                                </m:r>
                              </m:e>
                            </m:nary>
                          </m:oMath>
                        </m:oMathPara>
                      </a14:m>
                      <a:endParaRPr lang="en-US">
                        <a:solidFill>
                          <a:schemeClr val="accent1"/>
                        </a:solidFill>
                      </a:endParaRPr>
                    </a:p>
                  </p:txBody>
                </p:sp>
              </mc:Choice>
              <mc:Fallback xmlns="">
                <p:sp>
                  <p:nvSpPr>
                    <p:cNvPr id="60" name="TextBox 59">
                      <a:extLst>
                        <a:ext uri="{FF2B5EF4-FFF2-40B4-BE49-F238E27FC236}">
                          <a16:creationId xmlns:a16="http://schemas.microsoft.com/office/drawing/2014/main" id="{9BB5D352-F7AB-5F40-BF1A-5F67CFE63A8A}"/>
                        </a:ext>
                      </a:extLst>
                    </p:cNvPr>
                    <p:cNvSpPr txBox="1">
                      <a:spLocks noRot="1" noChangeAspect="1" noMove="1" noResize="1" noEditPoints="1" noAdjustHandles="1" noChangeArrowheads="1" noChangeShapeType="1" noTextEdit="1"/>
                    </p:cNvSpPr>
                    <p:nvPr/>
                  </p:nvSpPr>
                  <p:spPr>
                    <a:xfrm>
                      <a:off x="4246650" y="-838234"/>
                      <a:ext cx="297918" cy="670696"/>
                    </a:xfrm>
                    <a:prstGeom prst="rect">
                      <a:avLst/>
                    </a:prstGeom>
                    <a:blipFill>
                      <a:blip r:embed="rId13"/>
                      <a:stretch>
                        <a:fillRect l="-268000" t="-147170" r="-176000" b="-203774"/>
                      </a:stretch>
                    </a:blipFill>
                  </p:spPr>
                  <p:txBody>
                    <a:bodyPr/>
                    <a:lstStyle/>
                    <a:p>
                      <a:r>
                        <a:rPr lang="en-US">
                          <a:noFill/>
                        </a:rPr>
                        <a:t> </a:t>
                      </a:r>
                    </a:p>
                  </p:txBody>
                </p:sp>
              </mc:Fallback>
            </mc:AlternateContent>
            <p:sp>
              <p:nvSpPr>
                <p:cNvPr id="271" name="Donut 270">
                  <a:extLst>
                    <a:ext uri="{FF2B5EF4-FFF2-40B4-BE49-F238E27FC236}">
                      <a16:creationId xmlns:a16="http://schemas.microsoft.com/office/drawing/2014/main" id="{FC1EB220-126D-7E41-BC80-AC06DC94BBB4}"/>
                    </a:ext>
                  </a:extLst>
                </p:cNvPr>
                <p:cNvSpPr/>
                <p:nvPr/>
              </p:nvSpPr>
              <p:spPr bwMode="auto">
                <a:xfrm>
                  <a:off x="4004334" y="-913081"/>
                  <a:ext cx="782550" cy="774226"/>
                </a:xfrm>
                <a:prstGeom prst="donut">
                  <a:avLst>
                    <a:gd name="adj" fmla="val 8449"/>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p:grpSp>
      </p:grpSp>
      <p:sp>
        <p:nvSpPr>
          <p:cNvPr id="293" name="Bent Arrow 292">
            <a:extLst>
              <a:ext uri="{FF2B5EF4-FFF2-40B4-BE49-F238E27FC236}">
                <a16:creationId xmlns:a16="http://schemas.microsoft.com/office/drawing/2014/main" id="{953E0A6B-7424-1146-8CA2-CD60551A45BF}"/>
              </a:ext>
            </a:extLst>
          </p:cNvPr>
          <p:cNvSpPr/>
          <p:nvPr/>
        </p:nvSpPr>
        <p:spPr>
          <a:xfrm rot="5400000">
            <a:off x="7838354" y="709733"/>
            <a:ext cx="404343" cy="2109119"/>
          </a:xfrm>
          <a:prstGeom prst="bentArrow">
            <a:avLst/>
          </a:prstGeom>
          <a:solidFill>
            <a:schemeClr val="accent3">
              <a:lumMod val="75000"/>
            </a:schemeClr>
          </a:solidFill>
          <a:ln w="254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7757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D00923-6F8D-EA49-B5EB-0BA2E425F59F}"/>
              </a:ext>
            </a:extLst>
          </p:cNvPr>
          <p:cNvSpPr>
            <a:spLocks noGrp="1"/>
          </p:cNvSpPr>
          <p:nvPr>
            <p:ph idx="1"/>
          </p:nvPr>
        </p:nvSpPr>
        <p:spPr>
          <a:xfrm>
            <a:off x="609600" y="1441524"/>
            <a:ext cx="5486400" cy="4906889"/>
          </a:xfrm>
        </p:spPr>
        <p:txBody>
          <a:bodyPr>
            <a:normAutofit lnSpcReduction="10000"/>
          </a:bodyPr>
          <a:lstStyle/>
          <a:p>
            <a:r>
              <a:rPr lang="en-US"/>
              <a:t>The </a:t>
            </a:r>
            <a:r>
              <a:rPr lang="en-US" b="1" err="1"/>
              <a:t>FluxExecutor</a:t>
            </a:r>
            <a:r>
              <a:rPr lang="en-US"/>
              <a:t> extension to Flux’s Python library provides a simple multithreading interface that completely hides Flux’s event loop.</a:t>
            </a:r>
          </a:p>
          <a:p>
            <a:pPr lvl="1"/>
            <a:r>
              <a:rPr lang="en-US"/>
              <a:t>Almost perfectly compatible with Python’s </a:t>
            </a:r>
            <a:r>
              <a:rPr lang="en-US">
                <a:hlinkClick r:id="rId3"/>
              </a:rPr>
              <a:t>concurrent.futures</a:t>
            </a:r>
            <a:r>
              <a:rPr lang="en-US"/>
              <a:t> standard library.</a:t>
            </a:r>
          </a:p>
          <a:p>
            <a:r>
              <a:rPr lang="en-US"/>
              <a:t>Submit a job to </a:t>
            </a:r>
            <a:r>
              <a:rPr lang="en-US" b="1" err="1"/>
              <a:t>FluxExecutor</a:t>
            </a:r>
            <a:r>
              <a:rPr lang="en-US"/>
              <a:t>, and you get a future representing the completion of the job and all its state changes.</a:t>
            </a:r>
          </a:p>
          <a:p>
            <a:pPr lvl="1"/>
            <a:r>
              <a:rPr lang="en-US" b="1" err="1"/>
              <a:t>FluxExecutor</a:t>
            </a:r>
            <a:r>
              <a:rPr lang="en-US"/>
              <a:t> still deals in futures and callbacks, but futures are fulfilled (and callbacks are invoked) by other threads.</a:t>
            </a:r>
          </a:p>
          <a:p>
            <a:pPr lvl="1"/>
            <a:r>
              <a:rPr lang="en-US"/>
              <a:t>Calling threads (i.e. user threads) never need to block on </a:t>
            </a:r>
            <a:r>
              <a:rPr lang="en-US" i="1"/>
              <a:t>anything.</a:t>
            </a:r>
            <a:endParaRPr lang="en-US"/>
          </a:p>
        </p:txBody>
      </p:sp>
      <p:sp>
        <p:nvSpPr>
          <p:cNvPr id="3" name="Title 2">
            <a:extLst>
              <a:ext uri="{FF2B5EF4-FFF2-40B4-BE49-F238E27FC236}">
                <a16:creationId xmlns:a16="http://schemas.microsoft.com/office/drawing/2014/main" id="{C35833E0-65F1-E448-B03B-C07DFFF75C97}"/>
              </a:ext>
            </a:extLst>
          </p:cNvPr>
          <p:cNvSpPr>
            <a:spLocks noGrp="1"/>
          </p:cNvSpPr>
          <p:nvPr>
            <p:ph type="title"/>
          </p:nvPr>
        </p:nvSpPr>
        <p:spPr/>
        <p:txBody>
          <a:bodyPr/>
          <a:lstStyle/>
          <a:p>
            <a:pPr algn="ctr"/>
            <a:r>
              <a:rPr lang="en-US" err="1"/>
              <a:t>FluxExecutor</a:t>
            </a:r>
            <a:r>
              <a:rPr lang="en-US"/>
              <a:t>: Hiding the Event Loop</a:t>
            </a:r>
          </a:p>
        </p:txBody>
      </p:sp>
      <p:pic>
        <p:nvPicPr>
          <p:cNvPr id="5" name="Picture 4">
            <a:extLst>
              <a:ext uri="{FF2B5EF4-FFF2-40B4-BE49-F238E27FC236}">
                <a16:creationId xmlns:a16="http://schemas.microsoft.com/office/drawing/2014/main" id="{AA3ADD85-7DED-7B41-8A86-AE176187E573}"/>
              </a:ext>
            </a:extLst>
          </p:cNvPr>
          <p:cNvPicPr>
            <a:picLocks noChangeAspect="1"/>
          </p:cNvPicPr>
          <p:nvPr/>
        </p:nvPicPr>
        <p:blipFill>
          <a:blip r:embed="rId4"/>
          <a:stretch>
            <a:fillRect/>
          </a:stretch>
        </p:blipFill>
        <p:spPr>
          <a:xfrm>
            <a:off x="6329915" y="1349587"/>
            <a:ext cx="5486399" cy="4158826"/>
          </a:xfrm>
          <a:prstGeom prst="rect">
            <a:avLst/>
          </a:prstGeom>
        </p:spPr>
      </p:pic>
      <p:sp>
        <p:nvSpPr>
          <p:cNvPr id="6" name="TextBox 5">
            <a:extLst>
              <a:ext uri="{FF2B5EF4-FFF2-40B4-BE49-F238E27FC236}">
                <a16:creationId xmlns:a16="http://schemas.microsoft.com/office/drawing/2014/main" id="{2AFB71FF-1849-D248-95F9-FFACCC10F61C}"/>
              </a:ext>
            </a:extLst>
          </p:cNvPr>
          <p:cNvSpPr txBox="1"/>
          <p:nvPr/>
        </p:nvSpPr>
        <p:spPr>
          <a:xfrm>
            <a:off x="6329915" y="5508413"/>
            <a:ext cx="5486399" cy="646331"/>
          </a:xfrm>
          <a:prstGeom prst="rect">
            <a:avLst/>
          </a:prstGeom>
          <a:noFill/>
        </p:spPr>
        <p:txBody>
          <a:bodyPr wrap="square" rtlCol="0">
            <a:spAutoFit/>
          </a:bodyPr>
          <a:lstStyle/>
          <a:p>
            <a:pPr algn="ctr"/>
            <a:r>
              <a:rPr lang="en-US"/>
              <a:t>Eleven lines of code to submit a collection of jobs, log their event updates, and collect their results.</a:t>
            </a:r>
          </a:p>
        </p:txBody>
      </p:sp>
    </p:spTree>
    <p:extLst>
      <p:ext uri="{BB962C8B-B14F-4D97-AF65-F5344CB8AC3E}">
        <p14:creationId xmlns:p14="http://schemas.microsoft.com/office/powerpoint/2010/main" val="2799800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1B172C-7DFB-3E4F-B1D0-671F45AF35F7}"/>
              </a:ext>
            </a:extLst>
          </p:cNvPr>
          <p:cNvSpPr>
            <a:spLocks noGrp="1"/>
          </p:cNvSpPr>
          <p:nvPr>
            <p:ph idx="1"/>
          </p:nvPr>
        </p:nvSpPr>
        <p:spPr>
          <a:xfrm>
            <a:off x="609600" y="1441524"/>
            <a:ext cx="5486400" cy="4906889"/>
          </a:xfrm>
        </p:spPr>
        <p:txBody>
          <a:bodyPr/>
          <a:lstStyle/>
          <a:p>
            <a:r>
              <a:rPr lang="en-US"/>
              <a:t>Hides Flux’s event loop behind </a:t>
            </a:r>
            <a:r>
              <a:rPr lang="en-US" b="1"/>
              <a:t>async</a:t>
            </a:r>
            <a:r>
              <a:rPr lang="en-US"/>
              <a:t>/</a:t>
            </a:r>
            <a:r>
              <a:rPr lang="en-US" b="1"/>
              <a:t>await</a:t>
            </a:r>
            <a:r>
              <a:rPr lang="en-US"/>
              <a:t> syntax.</a:t>
            </a:r>
          </a:p>
          <a:p>
            <a:r>
              <a:rPr lang="en-US"/>
              <a:t>Users see no futures or callbacks.</a:t>
            </a:r>
          </a:p>
          <a:p>
            <a:r>
              <a:rPr lang="en-US"/>
              <a:t>Flux’s event loop runs automatically when there is work to do, without burdening the Asyncio event loop unnecessarily.</a:t>
            </a:r>
          </a:p>
        </p:txBody>
      </p:sp>
      <p:sp>
        <p:nvSpPr>
          <p:cNvPr id="3" name="Title 2">
            <a:extLst>
              <a:ext uri="{FF2B5EF4-FFF2-40B4-BE49-F238E27FC236}">
                <a16:creationId xmlns:a16="http://schemas.microsoft.com/office/drawing/2014/main" id="{598A6EB4-865E-EA4D-B6D4-152DD6F242D4}"/>
              </a:ext>
            </a:extLst>
          </p:cNvPr>
          <p:cNvSpPr>
            <a:spLocks noGrp="1"/>
          </p:cNvSpPr>
          <p:nvPr>
            <p:ph type="title"/>
          </p:nvPr>
        </p:nvSpPr>
        <p:spPr/>
        <p:txBody>
          <a:bodyPr/>
          <a:lstStyle/>
          <a:p>
            <a:pPr algn="ctr"/>
            <a:r>
              <a:rPr lang="en-US"/>
              <a:t>Coming Soon: Flux-</a:t>
            </a:r>
            <a:r>
              <a:rPr lang="en-US" err="1"/>
              <a:t>Asyncio</a:t>
            </a:r>
            <a:r>
              <a:rPr lang="en-US"/>
              <a:t> Integration</a:t>
            </a:r>
          </a:p>
        </p:txBody>
      </p:sp>
      <p:pic>
        <p:nvPicPr>
          <p:cNvPr id="7" name="Picture 6">
            <a:extLst>
              <a:ext uri="{FF2B5EF4-FFF2-40B4-BE49-F238E27FC236}">
                <a16:creationId xmlns:a16="http://schemas.microsoft.com/office/drawing/2014/main" id="{E6C2DACA-6915-6D4F-9C1D-5C49391D8684}"/>
              </a:ext>
            </a:extLst>
          </p:cNvPr>
          <p:cNvPicPr>
            <a:picLocks noChangeAspect="1"/>
          </p:cNvPicPr>
          <p:nvPr/>
        </p:nvPicPr>
        <p:blipFill>
          <a:blip r:embed="rId3"/>
          <a:stretch>
            <a:fillRect/>
          </a:stretch>
        </p:blipFill>
        <p:spPr>
          <a:xfrm>
            <a:off x="6337004" y="1852650"/>
            <a:ext cx="5634258" cy="2919158"/>
          </a:xfrm>
          <a:prstGeom prst="rect">
            <a:avLst/>
          </a:prstGeom>
        </p:spPr>
      </p:pic>
      <p:sp>
        <p:nvSpPr>
          <p:cNvPr id="8" name="TextBox 7">
            <a:extLst>
              <a:ext uri="{FF2B5EF4-FFF2-40B4-BE49-F238E27FC236}">
                <a16:creationId xmlns:a16="http://schemas.microsoft.com/office/drawing/2014/main" id="{5E6ADC9A-1919-3049-94F5-B0F59CC17ACB}"/>
              </a:ext>
            </a:extLst>
          </p:cNvPr>
          <p:cNvSpPr txBox="1"/>
          <p:nvPr/>
        </p:nvSpPr>
        <p:spPr>
          <a:xfrm>
            <a:off x="6337004" y="4771808"/>
            <a:ext cx="5634258" cy="646331"/>
          </a:xfrm>
          <a:prstGeom prst="rect">
            <a:avLst/>
          </a:prstGeom>
          <a:noFill/>
        </p:spPr>
        <p:txBody>
          <a:bodyPr wrap="square" rtlCol="0">
            <a:spAutoFit/>
          </a:bodyPr>
          <a:lstStyle/>
          <a:p>
            <a:pPr algn="ctr"/>
            <a:r>
              <a:rPr lang="en-US"/>
              <a:t>Ten lines of code to submit a collection of jobs, log their event updates, and collect their results.</a:t>
            </a:r>
          </a:p>
        </p:txBody>
      </p:sp>
    </p:spTree>
    <p:extLst>
      <p:ext uri="{BB962C8B-B14F-4D97-AF65-F5344CB8AC3E}">
        <p14:creationId xmlns:p14="http://schemas.microsoft.com/office/powerpoint/2010/main" val="1097213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9CB1DF-36D1-7D4B-BACE-BE19B274456F}"/>
              </a:ext>
            </a:extLst>
          </p:cNvPr>
          <p:cNvSpPr>
            <a:spLocks noGrp="1"/>
          </p:cNvSpPr>
          <p:nvPr>
            <p:ph idx="1"/>
          </p:nvPr>
        </p:nvSpPr>
        <p:spPr/>
        <p:txBody>
          <a:bodyPr/>
          <a:lstStyle/>
          <a:p>
            <a:r>
              <a:rPr lang="en-US"/>
              <a:t>Python’s </a:t>
            </a:r>
            <a:r>
              <a:rPr lang="en-US" err="1"/>
              <a:t>concurrent.futures</a:t>
            </a:r>
            <a:r>
              <a:rPr lang="en-US"/>
              <a:t> library: </a:t>
            </a:r>
            <a:r>
              <a:rPr lang="en-US">
                <a:hlinkClick r:id="rId2"/>
              </a:rPr>
              <a:t>https://docs.python.org/3/library/concurrent.futures.html</a:t>
            </a:r>
            <a:endParaRPr lang="en-US"/>
          </a:p>
          <a:p>
            <a:r>
              <a:rPr lang="en-US"/>
              <a:t>Python’s asyncio library: </a:t>
            </a:r>
            <a:r>
              <a:rPr lang="en-US">
                <a:hlinkClick r:id="rId3"/>
              </a:rPr>
              <a:t>https://docs.python.org/3/library/asyncio.html</a:t>
            </a:r>
            <a:endParaRPr lang="en-US"/>
          </a:p>
          <a:p>
            <a:r>
              <a:rPr lang="en-US"/>
              <a:t>Flux’s Python documentation: </a:t>
            </a:r>
            <a:r>
              <a:rPr lang="en-US">
                <a:hlinkClick r:id="rId4"/>
              </a:rPr>
              <a:t>https://flux-framework.readthedocs.io/projects/flux-core/en/latest/python/modules.html</a:t>
            </a:r>
            <a:endParaRPr lang="en-US"/>
          </a:p>
          <a:p>
            <a:r>
              <a:rPr lang="en-US"/>
              <a:t>Example usage of Flux’s Python bindings: </a:t>
            </a:r>
            <a:r>
              <a:rPr lang="en-US">
                <a:hlinkClick r:id="rId5"/>
              </a:rPr>
              <a:t>https://flux-framework.readthedocs.io/projects/flux-workflow-examples/en/latest/index.html</a:t>
            </a:r>
            <a:endParaRPr lang="en-US"/>
          </a:p>
        </p:txBody>
      </p:sp>
      <p:sp>
        <p:nvSpPr>
          <p:cNvPr id="3" name="Title 2">
            <a:extLst>
              <a:ext uri="{FF2B5EF4-FFF2-40B4-BE49-F238E27FC236}">
                <a16:creationId xmlns:a16="http://schemas.microsoft.com/office/drawing/2014/main" id="{9EED2CCF-294B-A64D-8850-FE9ADF228A9D}"/>
              </a:ext>
            </a:extLst>
          </p:cNvPr>
          <p:cNvSpPr>
            <a:spLocks noGrp="1"/>
          </p:cNvSpPr>
          <p:nvPr>
            <p:ph type="title"/>
          </p:nvPr>
        </p:nvSpPr>
        <p:spPr/>
        <p:txBody>
          <a:bodyPr/>
          <a:lstStyle/>
          <a:p>
            <a:r>
              <a:rPr lang="en-US"/>
              <a:t>References</a:t>
            </a:r>
          </a:p>
        </p:txBody>
      </p:sp>
    </p:spTree>
    <p:extLst>
      <p:ext uri="{BB962C8B-B14F-4D97-AF65-F5344CB8AC3E}">
        <p14:creationId xmlns:p14="http://schemas.microsoft.com/office/powerpoint/2010/main" val="194308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46C100E-6CB9-1F4E-BDC9-0AB604B8D114}"/>
              </a:ext>
            </a:extLst>
          </p:cNvPr>
          <p:cNvSpPr txBox="1">
            <a:spLocks/>
          </p:cNvSpPr>
          <p:nvPr/>
        </p:nvSpPr>
        <p:spPr>
          <a:xfrm>
            <a:off x="435366" y="2909148"/>
            <a:ext cx="10972800" cy="1039704"/>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latin typeface="Avenir" panose="02000503020000020003" pitchFamily="2" charset="0"/>
              </a:rPr>
              <a:t> </a:t>
            </a:r>
          </a:p>
          <a:p>
            <a:pPr defTabSz="914400"/>
            <a:endParaRPr lang="en-US">
              <a:latin typeface="Avenir" panose="02000503020000020003" pitchFamily="2" charset="0"/>
            </a:endParaRPr>
          </a:p>
          <a:p>
            <a:pPr defTabSz="914400"/>
            <a:r>
              <a:rPr lang="en-US" sz="1200" b="1">
                <a:latin typeface="Avenir" panose="02000503020000020003" pitchFamily="2" charset="0"/>
              </a:rPr>
              <a:t>Acknowledgment</a:t>
            </a:r>
            <a:r>
              <a:rPr lang="en-US" sz="1200">
                <a:latin typeface="Avenir" panose="02000503020000020003" pitchFamily="2" charset="0"/>
              </a:rPr>
              <a:t>: Dong H. </a:t>
            </a:r>
            <a:r>
              <a:rPr lang="en-US" sz="1200" err="1">
                <a:latin typeface="Avenir" panose="02000503020000020003" pitchFamily="2" charset="0"/>
              </a:rPr>
              <a:t>Ahn</a:t>
            </a:r>
            <a:r>
              <a:rPr lang="en-US" sz="1200">
                <a:latin typeface="Avenir" panose="02000503020000020003" pitchFamily="2" charset="0"/>
              </a:rPr>
              <a:t>, Ned Bass, </a:t>
            </a:r>
            <a:r>
              <a:rPr lang="en-US" sz="1200" err="1">
                <a:latin typeface="Avenir" panose="02000503020000020003" pitchFamily="2" charset="0"/>
              </a:rPr>
              <a:t>Subhendu</a:t>
            </a:r>
            <a:r>
              <a:rPr lang="en-US" sz="1200">
                <a:latin typeface="Avenir" panose="02000503020000020003" pitchFamily="2" charset="0"/>
              </a:rPr>
              <a:t> Behera, Albert Chu, Kyle Chard, Brandon Cook, James Corbett, Ryan Day, Franc Di Natalie, David </a:t>
            </a:r>
            <a:r>
              <a:rPr lang="en-US" sz="1200" err="1">
                <a:latin typeface="Avenir" panose="02000503020000020003" pitchFamily="2" charset="0"/>
              </a:rPr>
              <a:t>Domyancic</a:t>
            </a:r>
            <a:r>
              <a:rPr lang="en-US" sz="1200">
                <a:latin typeface="Avenir" panose="02000503020000020003" pitchFamily="2" charset="0"/>
              </a:rPr>
              <a:t>, Phil Eckert, Stephen Herbein, Jim Garlick, Elsa </a:t>
            </a:r>
            <a:r>
              <a:rPr lang="en-US" sz="1200" err="1">
                <a:latin typeface="Avenir" panose="02000503020000020003" pitchFamily="2" charset="0"/>
              </a:rPr>
              <a:t>Gonsiorowski</a:t>
            </a:r>
            <a:r>
              <a:rPr lang="en-US" sz="1200">
                <a:latin typeface="Avenir" panose="02000503020000020003" pitchFamily="2" charset="0"/>
              </a:rPr>
              <a:t>, Mark </a:t>
            </a:r>
            <a:r>
              <a:rPr lang="en-US" sz="1200" err="1">
                <a:latin typeface="Avenir" panose="02000503020000020003" pitchFamily="2" charset="0"/>
              </a:rPr>
              <a:t>Grondona</a:t>
            </a:r>
            <a:r>
              <a:rPr lang="en-US" sz="1200">
                <a:latin typeface="Avenir" panose="02000503020000020003" pitchFamily="2" charset="0"/>
              </a:rPr>
              <a:t>, Helgi </a:t>
            </a:r>
            <a:r>
              <a:rPr lang="en-US" sz="1200" err="1">
                <a:latin typeface="Avenir" panose="02000503020000020003" pitchFamily="2" charset="0"/>
              </a:rPr>
              <a:t>Ingolfsson</a:t>
            </a:r>
            <a:r>
              <a:rPr lang="en-US" sz="1200">
                <a:latin typeface="Avenir" panose="02000503020000020003" pitchFamily="2" charset="0"/>
              </a:rPr>
              <a:t>, </a:t>
            </a:r>
            <a:r>
              <a:rPr lang="en-US" sz="1200" err="1">
                <a:latin typeface="Avenir" panose="02000503020000020003" pitchFamily="2" charset="0"/>
              </a:rPr>
              <a:t>Shantenu</a:t>
            </a:r>
            <a:r>
              <a:rPr lang="en-US" sz="1200">
                <a:latin typeface="Avenir" panose="02000503020000020003" pitchFamily="2" charset="0"/>
              </a:rPr>
              <a:t> Jha, </a:t>
            </a:r>
            <a:r>
              <a:rPr lang="en-US" sz="1200" err="1">
                <a:latin typeface="Avenir" panose="02000503020000020003" pitchFamily="2" charset="0"/>
              </a:rPr>
              <a:t>Zvonko</a:t>
            </a:r>
            <a:r>
              <a:rPr lang="en-US" sz="1200">
                <a:latin typeface="Avenir" panose="02000503020000020003" pitchFamily="2" charset="0"/>
              </a:rPr>
              <a:t> Kaiser, Dan Laney, Carlos Eduardo Gutierrez, Edgar Leon, Don Lipari, Daniel Milroy, Joseph Koning, Claudia </a:t>
            </a:r>
            <a:r>
              <a:rPr lang="en-US" sz="1200" err="1">
                <a:latin typeface="Avenir" panose="02000503020000020003" pitchFamily="2" charset="0"/>
              </a:rPr>
              <a:t>Misale</a:t>
            </a:r>
            <a:r>
              <a:rPr lang="en-US" sz="1200">
                <a:latin typeface="Avenir" panose="02000503020000020003" pitchFamily="2" charset="0"/>
              </a:rPr>
              <a:t>, Chris Moussa, Frank Muller, </a:t>
            </a:r>
            <a:r>
              <a:rPr lang="en-US" sz="1200" err="1">
                <a:latin typeface="Avenir" panose="02000503020000020003" pitchFamily="2" charset="0"/>
              </a:rPr>
              <a:t>Tapasya</a:t>
            </a:r>
            <a:r>
              <a:rPr lang="en-US" sz="1200">
                <a:latin typeface="Avenir" panose="02000503020000020003" pitchFamily="2" charset="0"/>
              </a:rPr>
              <a:t> </a:t>
            </a:r>
            <a:r>
              <a:rPr lang="en-US" sz="1200" err="1">
                <a:latin typeface="Avenir" panose="02000503020000020003" pitchFamily="2" charset="0"/>
              </a:rPr>
              <a:t>Patki</a:t>
            </a:r>
            <a:r>
              <a:rPr lang="en-US" sz="1200">
                <a:latin typeface="Avenir" panose="02000503020000020003" pitchFamily="2" charset="0"/>
              </a:rPr>
              <a:t>, </a:t>
            </a:r>
            <a:r>
              <a:rPr lang="en-US" sz="1200" err="1">
                <a:latin typeface="Avenir" panose="02000503020000020003" pitchFamily="2" charset="0"/>
              </a:rPr>
              <a:t>Yoonho</a:t>
            </a:r>
            <a:r>
              <a:rPr lang="en-US" sz="1200">
                <a:latin typeface="Avenir" panose="02000503020000020003" pitchFamily="2" charset="0"/>
              </a:rPr>
              <a:t> Park, Luc Peterson, Barry Rountree, Thomas R. W. </a:t>
            </a:r>
            <a:r>
              <a:rPr lang="en-US" sz="1200" err="1">
                <a:latin typeface="Avenir" panose="02000503020000020003" pitchFamily="2" charset="0"/>
              </a:rPr>
              <a:t>Scogland</a:t>
            </a:r>
            <a:r>
              <a:rPr lang="en-US" sz="1200">
                <a:latin typeface="Avenir" panose="02000503020000020003" pitchFamily="2" charset="0"/>
              </a:rPr>
              <a:t>, Becky </a:t>
            </a:r>
            <a:r>
              <a:rPr lang="en-US" sz="1200" err="1">
                <a:latin typeface="Avenir" panose="02000503020000020003" pitchFamily="2" charset="0"/>
              </a:rPr>
              <a:t>Springmeyer</a:t>
            </a:r>
            <a:r>
              <a:rPr lang="en-US" sz="1200">
                <a:latin typeface="Avenir" panose="02000503020000020003" pitchFamily="2" charset="0"/>
              </a:rPr>
              <a:t>, Michela </a:t>
            </a:r>
            <a:r>
              <a:rPr lang="en-US" sz="1200" err="1">
                <a:latin typeface="Avenir" panose="02000503020000020003" pitchFamily="2" charset="0"/>
              </a:rPr>
              <a:t>Taufer</a:t>
            </a:r>
            <a:r>
              <a:rPr lang="en-US" sz="1200">
                <a:latin typeface="Avenir" panose="02000503020000020003" pitchFamily="2" charset="0"/>
              </a:rPr>
              <a:t>, Jae-Seung </a:t>
            </a:r>
            <a:r>
              <a:rPr lang="en-US" sz="1200" err="1">
                <a:latin typeface="Avenir" panose="02000503020000020003" pitchFamily="2" charset="0"/>
              </a:rPr>
              <a:t>Yeom</a:t>
            </a:r>
            <a:r>
              <a:rPr lang="en-US" sz="1200">
                <a:latin typeface="Avenir" panose="02000503020000020003" pitchFamily="2" charset="0"/>
              </a:rPr>
              <a:t>, Veronica Vergara and </a:t>
            </a:r>
            <a:r>
              <a:rPr lang="en-US" sz="1200" err="1">
                <a:latin typeface="Avenir" panose="02000503020000020003" pitchFamily="2" charset="0"/>
              </a:rPr>
              <a:t>Xiaohua</a:t>
            </a:r>
            <a:r>
              <a:rPr lang="en-US" sz="1200">
                <a:latin typeface="Avenir" panose="02000503020000020003" pitchFamily="2" charset="0"/>
              </a:rPr>
              <a:t> Zhang</a:t>
            </a:r>
          </a:p>
        </p:txBody>
      </p:sp>
      <p:sp>
        <p:nvSpPr>
          <p:cNvPr id="8" name="Title 7"/>
          <p:cNvSpPr>
            <a:spLocks noGrp="1"/>
          </p:cNvSpPr>
          <p:nvPr>
            <p:ph type="title"/>
          </p:nvPr>
        </p:nvSpPr>
        <p:spPr/>
        <p:txBody>
          <a:bodyPr/>
          <a:lstStyle/>
          <a:p>
            <a:r>
              <a:rPr lang="en-US">
                <a:latin typeface="Calibri" panose="020F0502020204030204" pitchFamily="34" charset="0"/>
                <a:cs typeface="Calibri" panose="020F0502020204030204" pitchFamily="34" charset="0"/>
              </a:rPr>
              <a:t>Flux’s Resource &amp; Job Model</a:t>
            </a:r>
          </a:p>
        </p:txBody>
      </p:sp>
      <p:sp>
        <p:nvSpPr>
          <p:cNvPr id="11" name="Text Placeholder 10"/>
          <p:cNvSpPr>
            <a:spLocks noGrp="1"/>
          </p:cNvSpPr>
          <p:nvPr>
            <p:ph type="body" sz="quarter" idx="13"/>
          </p:nvPr>
        </p:nvSpPr>
        <p:spPr/>
        <p:txBody>
          <a:bodyPr/>
          <a:lstStyle/>
          <a:p>
            <a:pPr marL="58738" indent="-1588"/>
            <a:r>
              <a:rPr lang="en-US" sz="1800">
                <a:latin typeface="Avenir" panose="02000503020000020003" pitchFamily="2" charset="0"/>
                <a:cs typeface="Calibri" panose="020F0502020204030204" pitchFamily="34" charset="0"/>
              </a:rPr>
              <a:t>Flux Tutorial at ECP Annual Meeting, April 14, 2020</a:t>
            </a:r>
          </a:p>
        </p:txBody>
      </p:sp>
      <p:sp>
        <p:nvSpPr>
          <p:cNvPr id="5" name="Text Placeholder 4"/>
          <p:cNvSpPr>
            <a:spLocks noGrp="1"/>
          </p:cNvSpPr>
          <p:nvPr>
            <p:ph type="body" sz="quarter" idx="14"/>
          </p:nvPr>
        </p:nvSpPr>
        <p:spPr>
          <a:xfrm>
            <a:off x="8770775" y="2394751"/>
            <a:ext cx="2556526" cy="477838"/>
          </a:xfrm>
        </p:spPr>
        <p:txBody>
          <a:bodyPr/>
          <a:lstStyle/>
          <a:p>
            <a:pPr lvl="0"/>
            <a:r>
              <a:rPr lang="en-US"/>
              <a:t>Stephen Herbein</a:t>
            </a:r>
          </a:p>
        </p:txBody>
      </p:sp>
    </p:spTree>
    <p:extLst>
      <p:ext uri="{BB962C8B-B14F-4D97-AF65-F5344CB8AC3E}">
        <p14:creationId xmlns:p14="http://schemas.microsoft.com/office/powerpoint/2010/main" val="2655971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Avenir" panose="02000503020000020003" pitchFamily="2" charset="0"/>
              </a:rPr>
              <a:t>The changes in resource types are equally challenging.</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6321201" cy="379722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latin typeface="Avenir" panose="02000503020000020003" pitchFamily="2" charset="0"/>
              </a:rPr>
              <a:t>Problems are not just confined to the workload/workflow challenge.</a:t>
            </a:r>
          </a:p>
          <a:p>
            <a:pPr defTabSz="914400"/>
            <a:r>
              <a:rPr lang="en-US">
                <a:latin typeface="Avenir" panose="02000503020000020003" pitchFamily="2" charset="0"/>
              </a:rPr>
              <a:t>Resource types and their relationships are also becoming increasingly complex.</a:t>
            </a:r>
          </a:p>
          <a:p>
            <a:pPr defTabSz="914400"/>
            <a:r>
              <a:rPr lang="en-US">
                <a:latin typeface="Avenir" panose="02000503020000020003" pitchFamily="2" charset="0"/>
              </a:rPr>
              <a:t>Much beyond compute nodes and cores...</a:t>
            </a:r>
          </a:p>
          <a:p>
            <a:pPr lvl="1" defTabSz="914400"/>
            <a:r>
              <a:rPr lang="en-US">
                <a:latin typeface="Avenir" panose="02000503020000020003" pitchFamily="2" charset="0"/>
              </a:rPr>
              <a:t>GPGPUs</a:t>
            </a:r>
          </a:p>
          <a:p>
            <a:pPr lvl="1" defTabSz="914400"/>
            <a:r>
              <a:rPr lang="en-US">
                <a:latin typeface="Avenir" panose="02000503020000020003" pitchFamily="2" charset="0"/>
              </a:rPr>
              <a:t>Burst buffers</a:t>
            </a:r>
          </a:p>
          <a:p>
            <a:pPr lvl="1" defTabSz="914400"/>
            <a:r>
              <a:rPr lang="en-US">
                <a:latin typeface="Avenir" panose="02000503020000020003" pitchFamily="2" charset="0"/>
              </a:rPr>
              <a:t>I/O and network bandwidth</a:t>
            </a:r>
          </a:p>
          <a:p>
            <a:pPr lvl="1" defTabSz="914400"/>
            <a:r>
              <a:rPr lang="en-US">
                <a:latin typeface="Avenir" panose="02000503020000020003" pitchFamily="2" charset="0"/>
              </a:rPr>
              <a:t>Network locality</a:t>
            </a:r>
          </a:p>
          <a:p>
            <a:pPr lvl="1" defTabSz="914400"/>
            <a:r>
              <a:rPr lang="en-US">
                <a:latin typeface="Avenir" panose="02000503020000020003" pitchFamily="2" charset="0"/>
              </a:rPr>
              <a:t>Power</a:t>
            </a:r>
          </a:p>
          <a:p>
            <a:pPr lvl="1" defTabSz="914400"/>
            <a:endParaRPr lang="en-US">
              <a:latin typeface="Avenir" panose="02000503020000020003" pitchFamily="2" charset="0"/>
            </a:endParaRPr>
          </a:p>
        </p:txBody>
      </p:sp>
      <p:grpSp>
        <p:nvGrpSpPr>
          <p:cNvPr id="2" name="Group 1">
            <a:extLst>
              <a:ext uri="{FF2B5EF4-FFF2-40B4-BE49-F238E27FC236}">
                <a16:creationId xmlns:a16="http://schemas.microsoft.com/office/drawing/2014/main" id="{F9901B03-E0C4-6C49-ACA7-55853FDCF4A6}"/>
              </a:ext>
            </a:extLst>
          </p:cNvPr>
          <p:cNvGrpSpPr/>
          <p:nvPr/>
        </p:nvGrpSpPr>
        <p:grpSpPr>
          <a:xfrm>
            <a:off x="6860276" y="2869586"/>
            <a:ext cx="5331724" cy="3542299"/>
            <a:chOff x="6505575" y="3012061"/>
            <a:chExt cx="5076825" cy="3331587"/>
          </a:xfrm>
        </p:grpSpPr>
        <p:pic>
          <p:nvPicPr>
            <p:cNvPr id="6" name="Picture 5">
              <a:extLst>
                <a:ext uri="{FF2B5EF4-FFF2-40B4-BE49-F238E27FC236}">
                  <a16:creationId xmlns:a16="http://schemas.microsoft.com/office/drawing/2014/main" id="{608230CF-8527-1E48-B85B-CE156A220E6B}"/>
                </a:ext>
              </a:extLst>
            </p:cNvPr>
            <p:cNvPicPr>
              <a:picLocks noChangeAspect="1"/>
            </p:cNvPicPr>
            <p:nvPr/>
          </p:nvPicPr>
          <p:blipFill rotWithShape="1">
            <a:blip r:embed="rId2">
              <a:extLst>
                <a:ext uri="{28A0092B-C50C-407E-A947-70E740481C1C}">
                  <a14:useLocalDpi xmlns:a14="http://schemas.microsoft.com/office/drawing/2010/main" val="0"/>
                </a:ext>
              </a:extLst>
            </a:blip>
            <a:srcRect b="1861"/>
            <a:stretch/>
          </p:blipFill>
          <p:spPr>
            <a:xfrm>
              <a:off x="6505575" y="3012061"/>
              <a:ext cx="4657723" cy="3331587"/>
            </a:xfrm>
            <a:prstGeom prst="rect">
              <a:avLst/>
            </a:prstGeom>
          </p:spPr>
        </p:pic>
        <p:sp>
          <p:nvSpPr>
            <p:cNvPr id="7" name="TextBox 6">
              <a:extLst>
                <a:ext uri="{FF2B5EF4-FFF2-40B4-BE49-F238E27FC236}">
                  <a16:creationId xmlns:a16="http://schemas.microsoft.com/office/drawing/2014/main" id="{1A1C86B5-3CB1-A641-8F66-874AAEB9F9D0}"/>
                </a:ext>
              </a:extLst>
            </p:cNvPr>
            <p:cNvSpPr txBox="1"/>
            <p:nvPr/>
          </p:nvSpPr>
          <p:spPr>
            <a:xfrm>
              <a:off x="8117388" y="3668677"/>
              <a:ext cx="3465012" cy="377895"/>
            </a:xfrm>
            <a:prstGeom prst="rect">
              <a:avLst/>
            </a:prstGeom>
            <a:noFill/>
          </p:spPr>
          <p:txBody>
            <a:bodyPr wrap="square" rtlCol="0">
              <a:spAutoFit/>
            </a:bodyPr>
            <a:lstStyle/>
            <a:p>
              <a:r>
                <a:rPr lang="en-US"/>
                <a:t>PFS BW Capacity</a:t>
              </a:r>
            </a:p>
          </p:txBody>
        </p:sp>
      </p:grpSp>
      <p:pic>
        <p:nvPicPr>
          <p:cNvPr id="8" name="Picture 7">
            <a:extLst>
              <a:ext uri="{FF2B5EF4-FFF2-40B4-BE49-F238E27FC236}">
                <a16:creationId xmlns:a16="http://schemas.microsoft.com/office/drawing/2014/main" id="{632509D1-B304-EB4C-B1C1-312CE7F3986C}"/>
              </a:ext>
            </a:extLst>
          </p:cNvPr>
          <p:cNvPicPr>
            <a:picLocks noChangeAspect="1"/>
          </p:cNvPicPr>
          <p:nvPr/>
        </p:nvPicPr>
        <p:blipFill>
          <a:blip r:embed="rId3"/>
          <a:stretch>
            <a:fillRect/>
          </a:stretch>
        </p:blipFill>
        <p:spPr>
          <a:xfrm>
            <a:off x="7803488" y="1380336"/>
            <a:ext cx="2836667" cy="1489250"/>
          </a:xfrm>
          <a:prstGeom prst="rect">
            <a:avLst/>
          </a:prstGeom>
        </p:spPr>
      </p:pic>
    </p:spTree>
    <p:extLst>
      <p:ext uri="{BB962C8B-B14F-4D97-AF65-F5344CB8AC3E}">
        <p14:creationId xmlns:p14="http://schemas.microsoft.com/office/powerpoint/2010/main" val="2794850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Avenir" panose="02000503020000020003" pitchFamily="2" charset="0"/>
              </a:rPr>
              <a:t>The traditional resource data models are largely ineffective to cope with the resource challenge.</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099" y="1436688"/>
            <a:ext cx="11228929" cy="489137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latin typeface="Avenir" panose="02000503020000020003" pitchFamily="2" charset="0"/>
              </a:rPr>
              <a:t>Designed when the systems are much simpler</a:t>
            </a:r>
          </a:p>
          <a:p>
            <a:pPr lvl="1" defTabSz="914400"/>
            <a:r>
              <a:rPr lang="en-US">
                <a:latin typeface="Avenir" panose="02000503020000020003" pitchFamily="2" charset="0"/>
              </a:rPr>
              <a:t>Node-centric models</a:t>
            </a:r>
          </a:p>
          <a:p>
            <a:pPr lvl="1" defTabSz="914400"/>
            <a:r>
              <a:rPr lang="en-US">
                <a:latin typeface="Avenir" panose="02000503020000020003" pitchFamily="2" charset="0"/>
              </a:rPr>
              <a:t>SLURM: bitmaps to represent a set of compute nodes</a:t>
            </a:r>
          </a:p>
          <a:p>
            <a:pPr lvl="1" defTabSz="914400"/>
            <a:r>
              <a:rPr lang="en-US" err="1">
                <a:latin typeface="Avenir" panose="02000503020000020003" pitchFamily="2" charset="0"/>
              </a:rPr>
              <a:t>PBSPro</a:t>
            </a:r>
            <a:r>
              <a:rPr lang="en-US">
                <a:latin typeface="Avenir" panose="02000503020000020003" pitchFamily="2" charset="0"/>
              </a:rPr>
              <a:t>: a linked-list of nodes</a:t>
            </a:r>
          </a:p>
          <a:p>
            <a:pPr defTabSz="914400"/>
            <a:r>
              <a:rPr lang="en-US">
                <a:latin typeface="Avenir" panose="02000503020000020003" pitchFamily="2" charset="0"/>
              </a:rPr>
              <a:t>HPC has become far more complex </a:t>
            </a:r>
          </a:p>
          <a:p>
            <a:pPr lvl="1" defTabSz="914400"/>
            <a:r>
              <a:rPr lang="en-US">
                <a:latin typeface="Avenir" panose="02000503020000020003" pitchFamily="2" charset="0"/>
              </a:rPr>
              <a:t>Evolutionary approach to cope with the increased complexity</a:t>
            </a:r>
          </a:p>
          <a:p>
            <a:pPr lvl="1" defTabSz="914400"/>
            <a:r>
              <a:rPr lang="en-US">
                <a:latin typeface="Avenir" panose="02000503020000020003" pitchFamily="2" charset="0"/>
              </a:rPr>
              <a:t>E.g., add auxiliary data structures on top of the node-centric data model</a:t>
            </a:r>
          </a:p>
          <a:p>
            <a:pPr defTabSz="914400"/>
            <a:r>
              <a:rPr lang="en-US">
                <a:latin typeface="Avenir" panose="02000503020000020003" pitchFamily="2" charset="0"/>
              </a:rPr>
              <a:t>Can be quickly unwieldy</a:t>
            </a:r>
          </a:p>
          <a:p>
            <a:pPr lvl="1" defTabSz="914400"/>
            <a:r>
              <a:rPr lang="en-US">
                <a:latin typeface="Avenir" panose="02000503020000020003" pitchFamily="2" charset="0"/>
              </a:rPr>
              <a:t>Every new resource type requires new a user-defined type</a:t>
            </a:r>
          </a:p>
          <a:p>
            <a:pPr lvl="1" defTabSz="914400"/>
            <a:r>
              <a:rPr lang="en-US">
                <a:latin typeface="Avenir" panose="02000503020000020003" pitchFamily="2" charset="0"/>
              </a:rPr>
              <a:t>A new relationship requires a complex set of pointers cross-referencing different types.</a:t>
            </a:r>
          </a:p>
        </p:txBody>
      </p:sp>
      <p:pic>
        <p:nvPicPr>
          <p:cNvPr id="7" name="Picture 6">
            <a:extLst>
              <a:ext uri="{FF2B5EF4-FFF2-40B4-BE49-F238E27FC236}">
                <a16:creationId xmlns:a16="http://schemas.microsoft.com/office/drawing/2014/main" id="{B0B86D6A-59C5-0148-AC54-BE15213EE8FD}"/>
              </a:ext>
            </a:extLst>
          </p:cNvPr>
          <p:cNvPicPr>
            <a:picLocks noChangeAspect="1"/>
          </p:cNvPicPr>
          <p:nvPr/>
        </p:nvPicPr>
        <p:blipFill>
          <a:blip r:embed="rId2"/>
          <a:stretch>
            <a:fillRect/>
          </a:stretch>
        </p:blipFill>
        <p:spPr>
          <a:xfrm>
            <a:off x="7605152" y="1436688"/>
            <a:ext cx="4370606" cy="1801504"/>
          </a:xfrm>
          <a:prstGeom prst="rect">
            <a:avLst/>
          </a:prstGeom>
        </p:spPr>
      </p:pic>
    </p:spTree>
    <p:extLst>
      <p:ext uri="{BB962C8B-B14F-4D97-AF65-F5344CB8AC3E}">
        <p14:creationId xmlns:p14="http://schemas.microsoft.com/office/powerpoint/2010/main" val="949209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Avenir" panose="02000503020000020003" pitchFamily="2" charset="0"/>
              </a:rPr>
              <a:t>Flux uses a graph-based resource data model to represent schedulable resources and their relationships.</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0" y="1436687"/>
            <a:ext cx="5889030" cy="298622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latin typeface="Avenir" panose="02000503020000020003" pitchFamily="2" charset="0"/>
              </a:rPr>
              <a:t>A graph consists of a set of vertices and edges</a:t>
            </a:r>
          </a:p>
          <a:p>
            <a:pPr lvl="1" defTabSz="914400"/>
            <a:r>
              <a:rPr lang="en-US">
                <a:latin typeface="Avenir" panose="02000503020000020003" pitchFamily="2" charset="0"/>
              </a:rPr>
              <a:t>Vertex: a resource</a:t>
            </a:r>
          </a:p>
          <a:p>
            <a:pPr lvl="1" defTabSz="914400"/>
            <a:r>
              <a:rPr lang="en-US">
                <a:latin typeface="Avenir" panose="02000503020000020003" pitchFamily="2" charset="0"/>
              </a:rPr>
              <a:t>Edge: a relationship between two resources</a:t>
            </a:r>
          </a:p>
          <a:p>
            <a:pPr defTabSz="914400"/>
            <a:r>
              <a:rPr lang="en-US">
                <a:latin typeface="Avenir" panose="02000503020000020003" pitchFamily="2" charset="0"/>
              </a:rPr>
              <a:t>Highly composable to support a graph with arbitrary complexity</a:t>
            </a:r>
          </a:p>
          <a:p>
            <a:pPr defTabSz="914400"/>
            <a:r>
              <a:rPr lang="en-US">
                <a:latin typeface="Avenir" panose="02000503020000020003" pitchFamily="2" charset="0"/>
              </a:rPr>
              <a:t>The scheduler remains to be a highly generic graph code.</a:t>
            </a:r>
          </a:p>
          <a:p>
            <a:pPr marL="57150" indent="0" defTabSz="914400">
              <a:buNone/>
            </a:pPr>
            <a:endParaRPr lang="en-US">
              <a:latin typeface="Avenir" panose="02000503020000020003" pitchFamily="2" charset="0"/>
            </a:endParaRPr>
          </a:p>
        </p:txBody>
      </p:sp>
      <p:sp>
        <p:nvSpPr>
          <p:cNvPr id="8" name="Rectangle 7">
            <a:extLst>
              <a:ext uri="{FF2B5EF4-FFF2-40B4-BE49-F238E27FC236}">
                <a16:creationId xmlns:a16="http://schemas.microsoft.com/office/drawing/2014/main" id="{5A30B318-33A7-604D-B578-065728AC4450}"/>
              </a:ext>
            </a:extLst>
          </p:cNvPr>
          <p:cNvSpPr/>
          <p:nvPr/>
        </p:nvSpPr>
        <p:spPr bwMode="auto">
          <a:xfrm>
            <a:off x="6495499" y="1310474"/>
            <a:ext cx="2591906" cy="276268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2" name="Rectangle 11">
            <a:extLst>
              <a:ext uri="{FF2B5EF4-FFF2-40B4-BE49-F238E27FC236}">
                <a16:creationId xmlns:a16="http://schemas.microsoft.com/office/drawing/2014/main" id="{4C6010E2-3655-C74B-BBB4-4C66EED0F757}"/>
              </a:ext>
            </a:extLst>
          </p:cNvPr>
          <p:cNvSpPr/>
          <p:nvPr/>
        </p:nvSpPr>
        <p:spPr bwMode="auto">
          <a:xfrm>
            <a:off x="8948558" y="3271431"/>
            <a:ext cx="2506436" cy="276268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2" name="Rectangle 1">
            <a:extLst>
              <a:ext uri="{FF2B5EF4-FFF2-40B4-BE49-F238E27FC236}">
                <a16:creationId xmlns:a16="http://schemas.microsoft.com/office/drawing/2014/main" id="{D29E0664-C3F4-8244-9F78-62EC8E76F5C6}"/>
              </a:ext>
            </a:extLst>
          </p:cNvPr>
          <p:cNvSpPr/>
          <p:nvPr/>
        </p:nvSpPr>
        <p:spPr>
          <a:xfrm>
            <a:off x="6269620" y="4199367"/>
            <a:ext cx="2678938" cy="369332"/>
          </a:xfrm>
          <a:prstGeom prst="rect">
            <a:avLst/>
          </a:prstGeom>
        </p:spPr>
        <p:txBody>
          <a:bodyPr wrap="none">
            <a:spAutoFit/>
          </a:bodyPr>
          <a:lstStyle/>
          <a:p>
            <a:r>
              <a:rPr lang="en-US" i="1">
                <a:latin typeface="Avenir" panose="02000503020000020003" pitchFamily="2" charset="0"/>
              </a:rPr>
              <a:t>Containment subsystem</a:t>
            </a:r>
            <a:endParaRPr lang="en-US" i="1"/>
          </a:p>
        </p:txBody>
      </p:sp>
      <p:sp>
        <p:nvSpPr>
          <p:cNvPr id="11" name="Rectangle 10">
            <a:extLst>
              <a:ext uri="{FF2B5EF4-FFF2-40B4-BE49-F238E27FC236}">
                <a16:creationId xmlns:a16="http://schemas.microsoft.com/office/drawing/2014/main" id="{1D9FBC16-CE12-AD4F-8ABD-B41EF6584BBD}"/>
              </a:ext>
            </a:extLst>
          </p:cNvPr>
          <p:cNvSpPr/>
          <p:nvPr/>
        </p:nvSpPr>
        <p:spPr>
          <a:xfrm>
            <a:off x="8661610" y="6124142"/>
            <a:ext cx="3530390" cy="369332"/>
          </a:xfrm>
          <a:prstGeom prst="rect">
            <a:avLst/>
          </a:prstGeom>
        </p:spPr>
        <p:txBody>
          <a:bodyPr wrap="none">
            <a:spAutoFit/>
          </a:bodyPr>
          <a:lstStyle/>
          <a:p>
            <a:r>
              <a:rPr lang="en-US" i="1">
                <a:latin typeface="Avenir" panose="02000503020000020003" pitchFamily="2" charset="0"/>
              </a:rPr>
              <a:t>Network connectivity subsystem</a:t>
            </a:r>
            <a:endParaRPr lang="en-US" i="1"/>
          </a:p>
        </p:txBody>
      </p:sp>
      <p:pic>
        <p:nvPicPr>
          <p:cNvPr id="5" name="Picture 4">
            <a:extLst>
              <a:ext uri="{FF2B5EF4-FFF2-40B4-BE49-F238E27FC236}">
                <a16:creationId xmlns:a16="http://schemas.microsoft.com/office/drawing/2014/main" id="{3E7637BD-0EC5-3046-9BC3-2298AD0B13DA}"/>
              </a:ext>
            </a:extLst>
          </p:cNvPr>
          <p:cNvPicPr>
            <a:picLocks noChangeAspect="1"/>
          </p:cNvPicPr>
          <p:nvPr/>
        </p:nvPicPr>
        <p:blipFill>
          <a:blip r:embed="rId3"/>
          <a:stretch>
            <a:fillRect/>
          </a:stretch>
        </p:blipFill>
        <p:spPr>
          <a:xfrm>
            <a:off x="6756402" y="1616050"/>
            <a:ext cx="2070100" cy="2146300"/>
          </a:xfrm>
          <a:prstGeom prst="rect">
            <a:avLst/>
          </a:prstGeom>
        </p:spPr>
      </p:pic>
      <p:pic>
        <p:nvPicPr>
          <p:cNvPr id="9" name="Picture 8">
            <a:extLst>
              <a:ext uri="{FF2B5EF4-FFF2-40B4-BE49-F238E27FC236}">
                <a16:creationId xmlns:a16="http://schemas.microsoft.com/office/drawing/2014/main" id="{092E0E4D-9EF9-2947-B9A4-1DCE66102241}"/>
              </a:ext>
            </a:extLst>
          </p:cNvPr>
          <p:cNvPicPr>
            <a:picLocks noChangeAspect="1"/>
          </p:cNvPicPr>
          <p:nvPr/>
        </p:nvPicPr>
        <p:blipFill>
          <a:blip r:embed="rId4"/>
          <a:stretch>
            <a:fillRect/>
          </a:stretch>
        </p:blipFill>
        <p:spPr>
          <a:xfrm>
            <a:off x="9174437" y="3479133"/>
            <a:ext cx="2260600" cy="2527300"/>
          </a:xfrm>
          <a:prstGeom prst="rect">
            <a:avLst/>
          </a:prstGeom>
        </p:spPr>
      </p:pic>
      <p:pic>
        <p:nvPicPr>
          <p:cNvPr id="10" name="Picture 9">
            <a:extLst>
              <a:ext uri="{FF2B5EF4-FFF2-40B4-BE49-F238E27FC236}">
                <a16:creationId xmlns:a16="http://schemas.microsoft.com/office/drawing/2014/main" id="{936D0876-914D-0441-8B11-6514BA5A5B7F}"/>
              </a:ext>
            </a:extLst>
          </p:cNvPr>
          <p:cNvPicPr>
            <a:picLocks noChangeAspect="1"/>
          </p:cNvPicPr>
          <p:nvPr/>
        </p:nvPicPr>
        <p:blipFill>
          <a:blip r:embed="rId5"/>
          <a:stretch>
            <a:fillRect/>
          </a:stretch>
        </p:blipFill>
        <p:spPr>
          <a:xfrm>
            <a:off x="9664606" y="1372717"/>
            <a:ext cx="1595580" cy="1781532"/>
          </a:xfrm>
          <a:prstGeom prst="rect">
            <a:avLst/>
          </a:prstGeom>
        </p:spPr>
      </p:pic>
    </p:spTree>
    <p:extLst>
      <p:ext uri="{BB962C8B-B14F-4D97-AF65-F5344CB8AC3E}">
        <p14:creationId xmlns:p14="http://schemas.microsoft.com/office/powerpoint/2010/main" val="2830794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Avenir" panose="02000503020000020003" pitchFamily="2" charset="0"/>
              </a:rPr>
              <a:t>Flux’s graph-oriented canonical job-spec allows for a highly expressive resource requests specification.</a:t>
            </a:r>
          </a:p>
        </p:txBody>
      </p:sp>
      <p:sp>
        <p:nvSpPr>
          <p:cNvPr id="7" name="Content Placeholder 5">
            <a:extLst>
              <a:ext uri="{FF2B5EF4-FFF2-40B4-BE49-F238E27FC236}">
                <a16:creationId xmlns:a16="http://schemas.microsoft.com/office/drawing/2014/main" id="{6370A4E1-EBD7-904C-94DF-9CFF41606194}"/>
              </a:ext>
            </a:extLst>
          </p:cNvPr>
          <p:cNvSpPr txBox="1">
            <a:spLocks/>
          </p:cNvSpPr>
          <p:nvPr/>
        </p:nvSpPr>
        <p:spPr>
          <a:xfrm>
            <a:off x="621098" y="1436687"/>
            <a:ext cx="8413571" cy="464606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latin typeface="Avenir" panose="02000503020000020003" pitchFamily="2" charset="0"/>
              </a:rPr>
              <a:t>Graph-oriented resource requirements</a:t>
            </a:r>
          </a:p>
          <a:p>
            <a:pPr lvl="1" defTabSz="914400"/>
            <a:r>
              <a:rPr lang="en-US">
                <a:latin typeface="Avenir" panose="02000503020000020003" pitchFamily="2" charset="0"/>
              </a:rPr>
              <a:t>Express the resource requirements of a program to the scheduler</a:t>
            </a:r>
          </a:p>
          <a:p>
            <a:pPr lvl="1" defTabSz="914400"/>
            <a:r>
              <a:rPr lang="en-US">
                <a:latin typeface="Avenir" panose="02000503020000020003" pitchFamily="2" charset="0"/>
              </a:rPr>
              <a:t>Express program attributes such as arguments, run time, and task layout, to be considered by the execution service</a:t>
            </a:r>
          </a:p>
          <a:p>
            <a:pPr defTabSz="914400"/>
            <a:r>
              <a:rPr lang="en-US">
                <a:latin typeface="Avenir" panose="02000503020000020003" pitchFamily="2" charset="0"/>
              </a:rPr>
              <a:t>cluster-&gt;racks[2]-&gt;slot[3]-&gt;node[1]-&gt;sockets[2]-&gt;core[18]</a:t>
            </a:r>
          </a:p>
          <a:p>
            <a:pPr defTabSz="914400"/>
            <a:r>
              <a:rPr lang="en-US" b="1" i="1">
                <a:latin typeface="Avenir" panose="02000503020000020003" pitchFamily="2" charset="0"/>
              </a:rPr>
              <a:t>slot</a:t>
            </a:r>
            <a:r>
              <a:rPr lang="en-US">
                <a:latin typeface="Avenir" panose="02000503020000020003" pitchFamily="2" charset="0"/>
              </a:rPr>
              <a:t> is the only non-physical resource type</a:t>
            </a:r>
          </a:p>
          <a:p>
            <a:pPr lvl="1" defTabSz="914400"/>
            <a:r>
              <a:rPr lang="en-US">
                <a:latin typeface="Avenir" panose="02000503020000020003" pitchFamily="2" charset="0"/>
              </a:rPr>
              <a:t>Represent a schedulable place where program process or processes will be spawned and contained </a:t>
            </a:r>
          </a:p>
          <a:p>
            <a:pPr defTabSz="914400"/>
            <a:r>
              <a:rPr lang="en-US">
                <a:latin typeface="Avenir" panose="02000503020000020003" pitchFamily="2" charset="0"/>
              </a:rPr>
              <a:t>Referenced from the tasks section</a:t>
            </a:r>
          </a:p>
          <a:p>
            <a:pPr marL="628650" lvl="2" indent="0" defTabSz="914400">
              <a:buNone/>
            </a:pPr>
            <a:endParaRPr lang="en-US">
              <a:latin typeface="Avenir" panose="02000503020000020003" pitchFamily="2" charset="0"/>
            </a:endParaRPr>
          </a:p>
        </p:txBody>
      </p:sp>
      <p:pic>
        <p:nvPicPr>
          <p:cNvPr id="4" name="Picture 3">
            <a:extLst>
              <a:ext uri="{FF2B5EF4-FFF2-40B4-BE49-F238E27FC236}">
                <a16:creationId xmlns:a16="http://schemas.microsoft.com/office/drawing/2014/main" id="{3B2343D4-9227-BC45-B395-6C47C3A0A5BF}"/>
              </a:ext>
            </a:extLst>
          </p:cNvPr>
          <p:cNvPicPr>
            <a:picLocks noChangeAspect="1"/>
          </p:cNvPicPr>
          <p:nvPr/>
        </p:nvPicPr>
        <p:blipFill>
          <a:blip r:embed="rId2"/>
          <a:stretch>
            <a:fillRect/>
          </a:stretch>
        </p:blipFill>
        <p:spPr>
          <a:xfrm>
            <a:off x="8842199" y="1436686"/>
            <a:ext cx="3061567" cy="4646062"/>
          </a:xfrm>
          <a:prstGeom prst="rect">
            <a:avLst/>
          </a:prstGeom>
        </p:spPr>
      </p:pic>
      <p:sp>
        <p:nvSpPr>
          <p:cNvPr id="8" name="Line Callout 2 7">
            <a:extLst>
              <a:ext uri="{FF2B5EF4-FFF2-40B4-BE49-F238E27FC236}">
                <a16:creationId xmlns:a16="http://schemas.microsoft.com/office/drawing/2014/main" id="{228E8591-8389-694A-B3CF-C435A8EEC38D}"/>
              </a:ext>
            </a:extLst>
          </p:cNvPr>
          <p:cNvSpPr/>
          <p:nvPr/>
        </p:nvSpPr>
        <p:spPr bwMode="auto">
          <a:xfrm>
            <a:off x="9631019" y="2677621"/>
            <a:ext cx="1221770" cy="487109"/>
          </a:xfrm>
          <a:prstGeom prst="borderCallout2">
            <a:avLst>
              <a:gd name="adj1" fmla="val 61728"/>
              <a:gd name="adj2" fmla="val -8755"/>
              <a:gd name="adj3" fmla="val 175602"/>
              <a:gd name="adj4" fmla="val -84283"/>
              <a:gd name="adj5" fmla="val 227820"/>
              <a:gd name="adj6" fmla="val -226398"/>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9" name="Line Callout 2 8">
            <a:extLst>
              <a:ext uri="{FF2B5EF4-FFF2-40B4-BE49-F238E27FC236}">
                <a16:creationId xmlns:a16="http://schemas.microsoft.com/office/drawing/2014/main" id="{C2DC2D46-F05B-4F4C-B5CC-477C87AA86FD}"/>
              </a:ext>
            </a:extLst>
          </p:cNvPr>
          <p:cNvSpPr/>
          <p:nvPr/>
        </p:nvSpPr>
        <p:spPr bwMode="auto">
          <a:xfrm>
            <a:off x="8909245" y="5265671"/>
            <a:ext cx="1443547" cy="817077"/>
          </a:xfrm>
          <a:prstGeom prst="borderCallout2">
            <a:avLst>
              <a:gd name="adj1" fmla="val 62160"/>
              <a:gd name="adj2" fmla="val -8096"/>
              <a:gd name="adj3" fmla="val 60161"/>
              <a:gd name="adj4" fmla="val -49962"/>
              <a:gd name="adj5" fmla="val -19090"/>
              <a:gd name="adj6" fmla="val -213751"/>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Tree>
    <p:extLst>
      <p:ext uri="{BB962C8B-B14F-4D97-AF65-F5344CB8AC3E}">
        <p14:creationId xmlns:p14="http://schemas.microsoft.com/office/powerpoint/2010/main" val="267149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Avenir" panose="02000503020000020003" pitchFamily="2" charset="0"/>
              </a:rPr>
              <a:t>Flux maps our complex scheduling problems into graph matching problems.</a:t>
            </a:r>
          </a:p>
        </p:txBody>
      </p:sp>
      <p:pic>
        <p:nvPicPr>
          <p:cNvPr id="7" name="Picture 6">
            <a:extLst>
              <a:ext uri="{FF2B5EF4-FFF2-40B4-BE49-F238E27FC236}">
                <a16:creationId xmlns:a16="http://schemas.microsoft.com/office/drawing/2014/main" id="{9A963E7F-CA09-8E44-A409-2BD625B3E62C}"/>
              </a:ext>
            </a:extLst>
          </p:cNvPr>
          <p:cNvPicPr>
            <a:picLocks noChangeAspect="1"/>
          </p:cNvPicPr>
          <p:nvPr/>
        </p:nvPicPr>
        <p:blipFill>
          <a:blip r:embed="rId2"/>
          <a:stretch>
            <a:fillRect/>
          </a:stretch>
        </p:blipFill>
        <p:spPr>
          <a:xfrm>
            <a:off x="1553267" y="1624869"/>
            <a:ext cx="1974279" cy="3069963"/>
          </a:xfrm>
          <a:prstGeom prst="rect">
            <a:avLst/>
          </a:prstGeom>
        </p:spPr>
      </p:pic>
      <p:pic>
        <p:nvPicPr>
          <p:cNvPr id="16" name="Picture 15">
            <a:extLst>
              <a:ext uri="{FF2B5EF4-FFF2-40B4-BE49-F238E27FC236}">
                <a16:creationId xmlns:a16="http://schemas.microsoft.com/office/drawing/2014/main" id="{19802C32-DBF6-3246-B3D2-CE76862E9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045" y="1676922"/>
            <a:ext cx="3017910" cy="3017910"/>
          </a:xfrm>
          <a:prstGeom prst="rect">
            <a:avLst/>
          </a:prstGeom>
        </p:spPr>
      </p:pic>
      <p:sp>
        <p:nvSpPr>
          <p:cNvPr id="2" name="Donut 1">
            <a:extLst>
              <a:ext uri="{FF2B5EF4-FFF2-40B4-BE49-F238E27FC236}">
                <a16:creationId xmlns:a16="http://schemas.microsoft.com/office/drawing/2014/main" id="{BEFBB441-A0D3-3F4F-ADBF-6061E7690839}"/>
              </a:ext>
            </a:extLst>
          </p:cNvPr>
          <p:cNvSpPr/>
          <p:nvPr/>
        </p:nvSpPr>
        <p:spPr bwMode="auto">
          <a:xfrm>
            <a:off x="5640994" y="3837951"/>
            <a:ext cx="539429" cy="514996"/>
          </a:xfrm>
          <a:prstGeom prst="donut">
            <a:avLst>
              <a:gd name="adj" fmla="val 10825"/>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4" name="Curved Up Arrow 3">
            <a:extLst>
              <a:ext uri="{FF2B5EF4-FFF2-40B4-BE49-F238E27FC236}">
                <a16:creationId xmlns:a16="http://schemas.microsoft.com/office/drawing/2014/main" id="{F6D7B089-D071-9C4E-989D-279FE74D8F4B}"/>
              </a:ext>
            </a:extLst>
          </p:cNvPr>
          <p:cNvSpPr/>
          <p:nvPr/>
        </p:nvSpPr>
        <p:spPr bwMode="auto">
          <a:xfrm>
            <a:off x="2835299" y="4352947"/>
            <a:ext cx="3190531" cy="958982"/>
          </a:xfrm>
          <a:prstGeom prst="curvedUp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5" name="Rectangle 4">
            <a:extLst>
              <a:ext uri="{FF2B5EF4-FFF2-40B4-BE49-F238E27FC236}">
                <a16:creationId xmlns:a16="http://schemas.microsoft.com/office/drawing/2014/main" id="{BA14A030-A017-2B44-B50C-834F36DC8EF0}"/>
              </a:ext>
            </a:extLst>
          </p:cNvPr>
          <p:cNvSpPr/>
          <p:nvPr/>
        </p:nvSpPr>
        <p:spPr>
          <a:xfrm>
            <a:off x="2930067" y="5418912"/>
            <a:ext cx="2881173" cy="369332"/>
          </a:xfrm>
          <a:prstGeom prst="rect">
            <a:avLst/>
          </a:prstGeom>
        </p:spPr>
        <p:txBody>
          <a:bodyPr wrap="none">
            <a:spAutoFit/>
          </a:bodyPr>
          <a:lstStyle/>
          <a:p>
            <a:r>
              <a:rPr lang="en-US">
                <a:latin typeface="Avenir" panose="02000503020000020003" pitchFamily="2" charset="0"/>
              </a:rPr>
              <a:t>Traverse, match and score</a:t>
            </a:r>
            <a:endParaRPr lang="en-US"/>
          </a:p>
        </p:txBody>
      </p:sp>
      <p:cxnSp>
        <p:nvCxnSpPr>
          <p:cNvPr id="8" name="Straight Arrow Connector 7">
            <a:extLst>
              <a:ext uri="{FF2B5EF4-FFF2-40B4-BE49-F238E27FC236}">
                <a16:creationId xmlns:a16="http://schemas.microsoft.com/office/drawing/2014/main" id="{EC644E1D-B704-E147-B677-776E07B51C11}"/>
              </a:ext>
            </a:extLst>
          </p:cNvPr>
          <p:cNvCxnSpPr>
            <a:cxnSpLocks/>
            <a:stCxn id="2" idx="7"/>
          </p:cNvCxnSpPr>
          <p:nvPr/>
        </p:nvCxnSpPr>
        <p:spPr>
          <a:xfrm flipV="1">
            <a:off x="6101425" y="3218414"/>
            <a:ext cx="3096299" cy="69495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A77409A-4755-A845-B7E3-05E7AE886CFF}"/>
              </a:ext>
            </a:extLst>
          </p:cNvPr>
          <p:cNvCxnSpPr>
            <a:cxnSpLocks/>
            <a:stCxn id="2" idx="5"/>
          </p:cNvCxnSpPr>
          <p:nvPr/>
        </p:nvCxnSpPr>
        <p:spPr>
          <a:xfrm>
            <a:off x="6101425" y="4277528"/>
            <a:ext cx="3096299" cy="1700537"/>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3F0003D9-89FD-A747-BA44-FF83C0B2CCC8}"/>
              </a:ext>
            </a:extLst>
          </p:cNvPr>
          <p:cNvSpPr/>
          <p:nvPr/>
        </p:nvSpPr>
        <p:spPr bwMode="auto">
          <a:xfrm>
            <a:off x="9043131" y="3218414"/>
            <a:ext cx="2087551" cy="2759651"/>
          </a:xfrm>
          <a:prstGeom prst="roundRect">
            <a:avLst/>
          </a:prstGeom>
          <a:ln>
            <a:headEnd/>
            <a:tailEnd/>
          </a:ln>
        </p:spPr>
        <p:style>
          <a:lnRef idx="2">
            <a:schemeClr val="accent6"/>
          </a:lnRef>
          <a:fillRef idx="1">
            <a:schemeClr val="lt1"/>
          </a:fillRef>
          <a:effectRef idx="0">
            <a:schemeClr val="accent6"/>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6" name="Picture 5">
            <a:extLst>
              <a:ext uri="{FF2B5EF4-FFF2-40B4-BE49-F238E27FC236}">
                <a16:creationId xmlns:a16="http://schemas.microsoft.com/office/drawing/2014/main" id="{0E6945AB-97BC-AC40-A738-587EFF897829}"/>
              </a:ext>
            </a:extLst>
          </p:cNvPr>
          <p:cNvPicPr>
            <a:picLocks noChangeAspect="1"/>
          </p:cNvPicPr>
          <p:nvPr/>
        </p:nvPicPr>
        <p:blipFill>
          <a:blip r:embed="rId4"/>
          <a:stretch>
            <a:fillRect/>
          </a:stretch>
        </p:blipFill>
        <p:spPr>
          <a:xfrm>
            <a:off x="9273319" y="3359989"/>
            <a:ext cx="1549400" cy="2476500"/>
          </a:xfrm>
          <a:prstGeom prst="rect">
            <a:avLst/>
          </a:prstGeom>
        </p:spPr>
      </p:pic>
    </p:spTree>
    <p:extLst>
      <p:ext uri="{BB962C8B-B14F-4D97-AF65-F5344CB8AC3E}">
        <p14:creationId xmlns:p14="http://schemas.microsoft.com/office/powerpoint/2010/main" val="2372056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Avenir" panose="02000503020000020003" pitchFamily="2" charset="0"/>
              </a:rPr>
              <a:t>We use graph filtering and pruned searching to manage the graph complexity and optimize our graph search.</a:t>
            </a:r>
          </a:p>
        </p:txBody>
      </p:sp>
      <p:sp>
        <p:nvSpPr>
          <p:cNvPr id="5" name="Rounded Rectangle 4">
            <a:extLst>
              <a:ext uri="{FF2B5EF4-FFF2-40B4-BE49-F238E27FC236}">
                <a16:creationId xmlns:a16="http://schemas.microsoft.com/office/drawing/2014/main" id="{8EBC7251-4DF3-CD4F-96C6-7824879851D8}"/>
              </a:ext>
            </a:extLst>
          </p:cNvPr>
          <p:cNvSpPr/>
          <p:nvPr/>
        </p:nvSpPr>
        <p:spPr bwMode="auto">
          <a:xfrm>
            <a:off x="7420524" y="1671270"/>
            <a:ext cx="1386952" cy="120377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8" name="Rounded Rectangle 7">
            <a:extLst>
              <a:ext uri="{FF2B5EF4-FFF2-40B4-BE49-F238E27FC236}">
                <a16:creationId xmlns:a16="http://schemas.microsoft.com/office/drawing/2014/main" id="{FF30E6AA-962F-A347-8769-5A3E2BFBD9F5}"/>
              </a:ext>
            </a:extLst>
          </p:cNvPr>
          <p:cNvSpPr/>
          <p:nvPr/>
        </p:nvSpPr>
        <p:spPr bwMode="auto">
          <a:xfrm>
            <a:off x="9869179" y="1652170"/>
            <a:ext cx="1435934" cy="120377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9" name="Down Arrow 8">
            <a:extLst>
              <a:ext uri="{FF2B5EF4-FFF2-40B4-BE49-F238E27FC236}">
                <a16:creationId xmlns:a16="http://schemas.microsoft.com/office/drawing/2014/main" id="{C79CE57E-1D97-A24B-9BF4-E06A0F0A3B01}"/>
              </a:ext>
            </a:extLst>
          </p:cNvPr>
          <p:cNvSpPr/>
          <p:nvPr/>
        </p:nvSpPr>
        <p:spPr bwMode="auto">
          <a:xfrm rot="16200000">
            <a:off x="9229239" y="1934406"/>
            <a:ext cx="170868" cy="584455"/>
          </a:xfrm>
          <a:prstGeom prst="downArrow">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8" name="Content Placeholder 5">
            <a:extLst>
              <a:ext uri="{FF2B5EF4-FFF2-40B4-BE49-F238E27FC236}">
                <a16:creationId xmlns:a16="http://schemas.microsoft.com/office/drawing/2014/main" id="{03FD1B4E-BF51-024E-9E39-2CED772D9C20}"/>
              </a:ext>
            </a:extLst>
          </p:cNvPr>
          <p:cNvSpPr txBox="1">
            <a:spLocks/>
          </p:cNvSpPr>
          <p:nvPr/>
        </p:nvSpPr>
        <p:spPr>
          <a:xfrm>
            <a:off x="331649" y="1357016"/>
            <a:ext cx="6490170" cy="4958265"/>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latin typeface="Avenir" panose="02000503020000020003" pitchFamily="2" charset="0"/>
              </a:rPr>
              <a:t>The total graph can be quite complex</a:t>
            </a:r>
          </a:p>
          <a:p>
            <a:pPr lvl="1" defTabSz="914400"/>
            <a:r>
              <a:rPr lang="en-US">
                <a:latin typeface="Avenir" panose="02000503020000020003" pitchFamily="2" charset="0"/>
              </a:rPr>
              <a:t>Two techniques</a:t>
            </a:r>
            <a:r>
              <a:rPr lang="en-US">
                <a:latin typeface="Avenir" panose="02000503020000020003" pitchFamily="2" charset="0"/>
                <a:sym typeface="Wingdings"/>
              </a:rPr>
              <a:t> to manage the graph complexity and scalability</a:t>
            </a:r>
            <a:endParaRPr lang="en-US">
              <a:latin typeface="Avenir" panose="02000503020000020003" pitchFamily="2" charset="0"/>
            </a:endParaRPr>
          </a:p>
          <a:p>
            <a:pPr defTabSz="914400"/>
            <a:r>
              <a:rPr lang="en-US">
                <a:latin typeface="Avenir" panose="02000503020000020003" pitchFamily="2" charset="0"/>
              </a:rPr>
              <a:t>Filtering reduces graph complexity</a:t>
            </a:r>
          </a:p>
          <a:p>
            <a:pPr lvl="1" defTabSz="914400"/>
            <a:r>
              <a:rPr lang="en-US">
                <a:latin typeface="Avenir" panose="02000503020000020003" pitchFamily="2" charset="0"/>
              </a:rPr>
              <a:t>The graph model needs to support schedulers with different complexity</a:t>
            </a:r>
          </a:p>
          <a:p>
            <a:pPr lvl="1" defTabSz="914400"/>
            <a:r>
              <a:rPr lang="en-US">
                <a:latin typeface="Avenir" panose="02000503020000020003" pitchFamily="2" charset="0"/>
              </a:rPr>
              <a:t>Provide a mechanism by which to filter the graph based on what subsystems to use</a:t>
            </a:r>
          </a:p>
          <a:p>
            <a:pPr defTabSz="914400"/>
            <a:r>
              <a:rPr lang="en-US">
                <a:latin typeface="Avenir" panose="02000503020000020003" pitchFamily="2" charset="0"/>
              </a:rPr>
              <a:t>Pruned search increases scalability</a:t>
            </a:r>
          </a:p>
          <a:p>
            <a:pPr lvl="1" defTabSz="914400"/>
            <a:r>
              <a:rPr lang="en-US">
                <a:latin typeface="Avenir" panose="02000503020000020003" pitchFamily="2" charset="0"/>
              </a:rPr>
              <a:t>Fast RB tree-based planner is used to implement a pruning filter per each vertex.</a:t>
            </a:r>
          </a:p>
          <a:p>
            <a:pPr lvl="1" defTabSz="914400"/>
            <a:r>
              <a:rPr lang="en-US">
                <a:latin typeface="Avenir" panose="02000503020000020003" pitchFamily="2" charset="0"/>
              </a:rPr>
              <a:t>Pruning filter keeps track of summary information (e.g., aggregates) about subtree resources.</a:t>
            </a:r>
          </a:p>
          <a:p>
            <a:pPr lvl="1" defTabSz="914400"/>
            <a:r>
              <a:rPr lang="en-US">
                <a:latin typeface="Avenir" panose="02000503020000020003" pitchFamily="2" charset="0"/>
              </a:rPr>
              <a:t>Scheduler-driven pruning filter update</a:t>
            </a:r>
          </a:p>
        </p:txBody>
      </p:sp>
      <p:sp>
        <p:nvSpPr>
          <p:cNvPr id="2" name="Rectangle 1">
            <a:extLst>
              <a:ext uri="{FF2B5EF4-FFF2-40B4-BE49-F238E27FC236}">
                <a16:creationId xmlns:a16="http://schemas.microsoft.com/office/drawing/2014/main" id="{F3BE46EB-C869-4347-B739-2BD785EB12AC}"/>
              </a:ext>
            </a:extLst>
          </p:cNvPr>
          <p:cNvSpPr/>
          <p:nvPr/>
        </p:nvSpPr>
        <p:spPr>
          <a:xfrm>
            <a:off x="8807476" y="2408891"/>
            <a:ext cx="1087414" cy="369332"/>
          </a:xfrm>
          <a:prstGeom prst="rect">
            <a:avLst/>
          </a:prstGeom>
        </p:spPr>
        <p:txBody>
          <a:bodyPr wrap="none">
            <a:spAutoFit/>
          </a:bodyPr>
          <a:lstStyle/>
          <a:p>
            <a:pPr defTabSz="914400"/>
            <a:r>
              <a:rPr lang="en-US" b="1" u="sng">
                <a:latin typeface="Avenir" panose="02000503020000020003" pitchFamily="2" charset="0"/>
              </a:rPr>
              <a:t>Filtering</a:t>
            </a:r>
          </a:p>
        </p:txBody>
      </p:sp>
      <p:sp>
        <p:nvSpPr>
          <p:cNvPr id="3" name="Rectangle 2">
            <a:extLst>
              <a:ext uri="{FF2B5EF4-FFF2-40B4-BE49-F238E27FC236}">
                <a16:creationId xmlns:a16="http://schemas.microsoft.com/office/drawing/2014/main" id="{8EC01E2E-28B1-BE4A-904C-B914029D3BF6}"/>
              </a:ext>
            </a:extLst>
          </p:cNvPr>
          <p:cNvSpPr/>
          <p:nvPr/>
        </p:nvSpPr>
        <p:spPr>
          <a:xfrm>
            <a:off x="6821819" y="1279480"/>
            <a:ext cx="2584362" cy="369332"/>
          </a:xfrm>
          <a:prstGeom prst="rect">
            <a:avLst/>
          </a:prstGeom>
        </p:spPr>
        <p:txBody>
          <a:bodyPr wrap="none">
            <a:spAutoFit/>
          </a:bodyPr>
          <a:lstStyle/>
          <a:p>
            <a:r>
              <a:rPr lang="en-US" err="1">
                <a:latin typeface="Avenir" panose="02000503020000020003" pitchFamily="2" charset="0"/>
              </a:rPr>
              <a:t>Containment+Network</a:t>
            </a:r>
            <a:endParaRPr lang="en-US"/>
          </a:p>
        </p:txBody>
      </p:sp>
      <p:sp>
        <p:nvSpPr>
          <p:cNvPr id="4" name="Rectangle 3">
            <a:extLst>
              <a:ext uri="{FF2B5EF4-FFF2-40B4-BE49-F238E27FC236}">
                <a16:creationId xmlns:a16="http://schemas.microsoft.com/office/drawing/2014/main" id="{9815F3FE-32FD-1948-A343-4744F45DC98E}"/>
              </a:ext>
            </a:extLst>
          </p:cNvPr>
          <p:cNvSpPr/>
          <p:nvPr/>
        </p:nvSpPr>
        <p:spPr>
          <a:xfrm>
            <a:off x="9481417" y="1290104"/>
            <a:ext cx="1534394" cy="369332"/>
          </a:xfrm>
          <a:prstGeom prst="rect">
            <a:avLst/>
          </a:prstGeom>
        </p:spPr>
        <p:txBody>
          <a:bodyPr wrap="none">
            <a:spAutoFit/>
          </a:bodyPr>
          <a:lstStyle/>
          <a:p>
            <a:r>
              <a:rPr lang="en-US">
                <a:latin typeface="Avenir" panose="02000503020000020003" pitchFamily="2" charset="0"/>
              </a:rPr>
              <a:t>Containment</a:t>
            </a:r>
            <a:endParaRPr lang="en-US"/>
          </a:p>
        </p:txBody>
      </p:sp>
      <p:pic>
        <p:nvPicPr>
          <p:cNvPr id="7" name="Picture 6">
            <a:extLst>
              <a:ext uri="{FF2B5EF4-FFF2-40B4-BE49-F238E27FC236}">
                <a16:creationId xmlns:a16="http://schemas.microsoft.com/office/drawing/2014/main" id="{F5ED17F5-E057-BF45-8C10-04FD252274E7}"/>
              </a:ext>
            </a:extLst>
          </p:cNvPr>
          <p:cNvPicPr>
            <a:picLocks noChangeAspect="1"/>
          </p:cNvPicPr>
          <p:nvPr/>
        </p:nvPicPr>
        <p:blipFill>
          <a:blip r:embed="rId2"/>
          <a:stretch>
            <a:fillRect/>
          </a:stretch>
        </p:blipFill>
        <p:spPr>
          <a:xfrm>
            <a:off x="7018816" y="3455941"/>
            <a:ext cx="1549400" cy="2476500"/>
          </a:xfrm>
          <a:prstGeom prst="rect">
            <a:avLst/>
          </a:prstGeom>
        </p:spPr>
      </p:pic>
      <p:sp>
        <p:nvSpPr>
          <p:cNvPr id="19" name="Rounded Rectangle 18">
            <a:extLst>
              <a:ext uri="{FF2B5EF4-FFF2-40B4-BE49-F238E27FC236}">
                <a16:creationId xmlns:a16="http://schemas.microsoft.com/office/drawing/2014/main" id="{C292AE8F-F56A-634E-9CC7-7CE2F88D8FF4}"/>
              </a:ext>
            </a:extLst>
          </p:cNvPr>
          <p:cNvSpPr/>
          <p:nvPr/>
        </p:nvSpPr>
        <p:spPr bwMode="auto">
          <a:xfrm>
            <a:off x="6896597" y="5282750"/>
            <a:ext cx="569374" cy="487870"/>
          </a:xfrm>
          <a:prstGeom prst="roundRect">
            <a:avLst/>
          </a:prstGeom>
          <a:noFill/>
          <a:ln>
            <a:solidFill>
              <a:srgbClr val="00B050"/>
            </a:solidFill>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20" name="Rounded Rectangle 19">
            <a:extLst>
              <a:ext uri="{FF2B5EF4-FFF2-40B4-BE49-F238E27FC236}">
                <a16:creationId xmlns:a16="http://schemas.microsoft.com/office/drawing/2014/main" id="{F80D45EB-F9F3-CC4D-93C4-BF3B2E38D595}"/>
              </a:ext>
            </a:extLst>
          </p:cNvPr>
          <p:cNvSpPr/>
          <p:nvPr/>
        </p:nvSpPr>
        <p:spPr bwMode="auto">
          <a:xfrm>
            <a:off x="7540749" y="5526685"/>
            <a:ext cx="1199933" cy="487870"/>
          </a:xfrm>
          <a:prstGeom prst="roundRect">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12" name="Picture 11">
            <a:extLst>
              <a:ext uri="{FF2B5EF4-FFF2-40B4-BE49-F238E27FC236}">
                <a16:creationId xmlns:a16="http://schemas.microsoft.com/office/drawing/2014/main" id="{28CEEC03-ED0B-6B49-A8A6-9B7038419F35}"/>
              </a:ext>
            </a:extLst>
          </p:cNvPr>
          <p:cNvPicPr>
            <a:picLocks noChangeAspect="1"/>
          </p:cNvPicPr>
          <p:nvPr/>
        </p:nvPicPr>
        <p:blipFill>
          <a:blip r:embed="rId3"/>
          <a:stretch>
            <a:fillRect/>
          </a:stretch>
        </p:blipFill>
        <p:spPr>
          <a:xfrm>
            <a:off x="7610750" y="1765214"/>
            <a:ext cx="934448" cy="1043350"/>
          </a:xfrm>
          <a:prstGeom prst="rect">
            <a:avLst/>
          </a:prstGeom>
        </p:spPr>
      </p:pic>
      <p:pic>
        <p:nvPicPr>
          <p:cNvPr id="17" name="Picture 16">
            <a:extLst>
              <a:ext uri="{FF2B5EF4-FFF2-40B4-BE49-F238E27FC236}">
                <a16:creationId xmlns:a16="http://schemas.microsoft.com/office/drawing/2014/main" id="{DAD1646B-EB46-F445-9D5C-7CCC2C0B0661}"/>
              </a:ext>
            </a:extLst>
          </p:cNvPr>
          <p:cNvPicPr>
            <a:picLocks noChangeAspect="1"/>
          </p:cNvPicPr>
          <p:nvPr/>
        </p:nvPicPr>
        <p:blipFill>
          <a:blip r:embed="rId2"/>
          <a:stretch>
            <a:fillRect/>
          </a:stretch>
        </p:blipFill>
        <p:spPr>
          <a:xfrm flipH="1">
            <a:off x="10412862" y="1825089"/>
            <a:ext cx="511484" cy="817535"/>
          </a:xfrm>
          <a:prstGeom prst="rect">
            <a:avLst/>
          </a:prstGeom>
        </p:spPr>
      </p:pic>
      <p:sp>
        <p:nvSpPr>
          <p:cNvPr id="25" name="Rectangle 24">
            <a:extLst>
              <a:ext uri="{FF2B5EF4-FFF2-40B4-BE49-F238E27FC236}">
                <a16:creationId xmlns:a16="http://schemas.microsoft.com/office/drawing/2014/main" id="{64E0287A-F4A4-2645-A3D7-2C35352C90A8}"/>
              </a:ext>
            </a:extLst>
          </p:cNvPr>
          <p:cNvSpPr/>
          <p:nvPr/>
        </p:nvSpPr>
        <p:spPr>
          <a:xfrm>
            <a:off x="8409344" y="4694191"/>
            <a:ext cx="1019831" cy="369332"/>
          </a:xfrm>
          <a:prstGeom prst="rect">
            <a:avLst/>
          </a:prstGeom>
        </p:spPr>
        <p:txBody>
          <a:bodyPr wrap="none">
            <a:spAutoFit/>
          </a:bodyPr>
          <a:lstStyle/>
          <a:p>
            <a:pPr defTabSz="914400"/>
            <a:r>
              <a:rPr lang="en-US" b="1" u="sng">
                <a:latin typeface="Avenir" panose="02000503020000020003" pitchFamily="2" charset="0"/>
              </a:rPr>
              <a:t>Pruning</a:t>
            </a:r>
          </a:p>
        </p:txBody>
      </p:sp>
      <p:sp>
        <p:nvSpPr>
          <p:cNvPr id="26" name="Oval Callout 25">
            <a:extLst>
              <a:ext uri="{FF2B5EF4-FFF2-40B4-BE49-F238E27FC236}">
                <a16:creationId xmlns:a16="http://schemas.microsoft.com/office/drawing/2014/main" id="{D5F32C97-E23A-E14A-8214-A6CBC00CC848}"/>
              </a:ext>
            </a:extLst>
          </p:cNvPr>
          <p:cNvSpPr/>
          <p:nvPr/>
        </p:nvSpPr>
        <p:spPr bwMode="auto">
          <a:xfrm>
            <a:off x="8727087" y="3205853"/>
            <a:ext cx="3379666" cy="1790379"/>
          </a:xfrm>
          <a:prstGeom prst="wedgeEllipseCallout">
            <a:avLst>
              <a:gd name="adj1" fmla="val -59614"/>
              <a:gd name="adj2" fmla="val 26248"/>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lvl="1" defTabSz="914400"/>
            <a:r>
              <a:rPr lang="en-US">
                <a:latin typeface="Avenir" panose="02000503020000020003" pitchFamily="2" charset="0"/>
              </a:rPr>
              <a:t>Prune filter tracks  available node count in aggregate at the subtree</a:t>
            </a:r>
          </a:p>
        </p:txBody>
      </p:sp>
    </p:spTree>
    <p:extLst>
      <p:ext uri="{BB962C8B-B14F-4D97-AF65-F5344CB8AC3E}">
        <p14:creationId xmlns:p14="http://schemas.microsoft.com/office/powerpoint/2010/main" val="3177071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301454" cy="1005840"/>
          </a:xfrm>
        </p:spPr>
        <p:txBody>
          <a:bodyPr/>
          <a:lstStyle/>
          <a:p>
            <a:r>
              <a:rPr lang="en-US">
                <a:latin typeface="Avenir" panose="02000503020000020003" pitchFamily="2" charset="0"/>
              </a:rPr>
              <a:t>Key challenges in emerging workflow scheduling include…</a:t>
            </a:r>
            <a:endParaRPr lang="en-US"/>
          </a:p>
        </p:txBody>
      </p:sp>
      <p:graphicFrame>
        <p:nvGraphicFramePr>
          <p:cNvPr id="2" name="Diagram 1">
            <a:extLst>
              <a:ext uri="{FF2B5EF4-FFF2-40B4-BE49-F238E27FC236}">
                <a16:creationId xmlns:a16="http://schemas.microsoft.com/office/drawing/2014/main" id="{579A23A7-3F52-D24D-82C9-BBA1096E33E8}"/>
              </a:ext>
            </a:extLst>
          </p:cNvPr>
          <p:cNvGraphicFramePr/>
          <p:nvPr/>
        </p:nvGraphicFramePr>
        <p:xfrm>
          <a:off x="3987679" y="1361349"/>
          <a:ext cx="7675232" cy="4538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41EE9EAE-7AB5-9F43-9DF0-9547ABFF5F33}"/>
              </a:ext>
            </a:extLst>
          </p:cNvPr>
          <p:cNvGrpSpPr/>
          <p:nvPr/>
        </p:nvGrpSpPr>
        <p:grpSpPr>
          <a:xfrm>
            <a:off x="1497684" y="1361349"/>
            <a:ext cx="2356975" cy="1425346"/>
            <a:chOff x="7459684" y="1398186"/>
            <a:chExt cx="4212919" cy="2661457"/>
          </a:xfrm>
        </p:grpSpPr>
        <p:sp>
          <p:nvSpPr>
            <p:cNvPr id="12" name="Rectangle 11">
              <a:extLst>
                <a:ext uri="{FF2B5EF4-FFF2-40B4-BE49-F238E27FC236}">
                  <a16:creationId xmlns:a16="http://schemas.microsoft.com/office/drawing/2014/main" id="{50733C7F-BB3B-E347-8D6E-475BF5B23C79}"/>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4" name="Rectangle 13">
              <a:extLst>
                <a:ext uri="{FF2B5EF4-FFF2-40B4-BE49-F238E27FC236}">
                  <a16:creationId xmlns:a16="http://schemas.microsoft.com/office/drawing/2014/main" id="{31D2A60C-FAE0-424B-AC5D-C87FF354A610}"/>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5" name="TextBox 14">
              <a:extLst>
                <a:ext uri="{FF2B5EF4-FFF2-40B4-BE49-F238E27FC236}">
                  <a16:creationId xmlns:a16="http://schemas.microsoft.com/office/drawing/2014/main" id="{5B4B64F1-9AF0-4543-9778-BC0DBBF9D120}"/>
                </a:ext>
              </a:extLst>
            </p:cNvPr>
            <p:cNvSpPr txBox="1"/>
            <p:nvPr/>
          </p:nvSpPr>
          <p:spPr>
            <a:xfrm>
              <a:off x="7459684" y="1398186"/>
              <a:ext cx="2291190" cy="241617"/>
            </a:xfrm>
            <a:prstGeom prst="rect">
              <a:avLst/>
            </a:prstGeom>
            <a:noFill/>
          </p:spPr>
          <p:txBody>
            <a:bodyPr wrap="square" rtlCol="0">
              <a:spAutoFit/>
            </a:bodyPr>
            <a:lstStyle/>
            <a:p>
              <a:pPr algn="ctr"/>
              <a:r>
                <a:rPr lang="en-US" sz="1350" b="1" u="sng" dirty="0"/>
                <a:t>New pillar</a:t>
              </a:r>
            </a:p>
          </p:txBody>
        </p:sp>
        <p:pic>
          <p:nvPicPr>
            <p:cNvPr id="16" name="BTimage">
              <a:extLst>
                <a:ext uri="{FF2B5EF4-FFF2-40B4-BE49-F238E27FC236}">
                  <a16:creationId xmlns:a16="http://schemas.microsoft.com/office/drawing/2014/main" id="{88830276-724D-0F48-959A-2458D6BA58AC}"/>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20" name="Oval 19">
              <a:extLst>
                <a:ext uri="{FF2B5EF4-FFF2-40B4-BE49-F238E27FC236}">
                  <a16:creationId xmlns:a16="http://schemas.microsoft.com/office/drawing/2014/main" id="{82F3802C-960D-E34D-BA07-ABED7F498F12}"/>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1" name="Oval 20">
              <a:extLst>
                <a:ext uri="{FF2B5EF4-FFF2-40B4-BE49-F238E27FC236}">
                  <a16:creationId xmlns:a16="http://schemas.microsoft.com/office/drawing/2014/main" id="{B8340A6A-8186-0C43-B6E5-4BBA490E924B}"/>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2" name="Oval 21">
              <a:extLst>
                <a:ext uri="{FF2B5EF4-FFF2-40B4-BE49-F238E27FC236}">
                  <a16:creationId xmlns:a16="http://schemas.microsoft.com/office/drawing/2014/main" id="{EB9D0E36-4440-A841-BD58-6642E2EB42CA}"/>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3" name="Oval 22">
              <a:extLst>
                <a:ext uri="{FF2B5EF4-FFF2-40B4-BE49-F238E27FC236}">
                  <a16:creationId xmlns:a16="http://schemas.microsoft.com/office/drawing/2014/main" id="{27381EE3-F539-C840-A7F0-43EF70347F19}"/>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4" name="Oval 23">
              <a:extLst>
                <a:ext uri="{FF2B5EF4-FFF2-40B4-BE49-F238E27FC236}">
                  <a16:creationId xmlns:a16="http://schemas.microsoft.com/office/drawing/2014/main" id="{4B64A037-A312-EF49-8B92-D137B2E0EA7E}"/>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5" name="Oval 24">
              <a:extLst>
                <a:ext uri="{FF2B5EF4-FFF2-40B4-BE49-F238E27FC236}">
                  <a16:creationId xmlns:a16="http://schemas.microsoft.com/office/drawing/2014/main" id="{4D3921FB-07D3-B642-B516-F1A99AF81DD1}"/>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6" name="Oval 25">
              <a:extLst>
                <a:ext uri="{FF2B5EF4-FFF2-40B4-BE49-F238E27FC236}">
                  <a16:creationId xmlns:a16="http://schemas.microsoft.com/office/drawing/2014/main" id="{FEB1ACEE-CFD9-D244-81CD-28708D03B5C8}"/>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7" name="Straight Arrow Connector 26">
              <a:extLst>
                <a:ext uri="{FF2B5EF4-FFF2-40B4-BE49-F238E27FC236}">
                  <a16:creationId xmlns:a16="http://schemas.microsoft.com/office/drawing/2014/main" id="{373DDEFD-DFAF-7B4C-8EC8-0293D6A03E00}"/>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496A750-D635-054B-B084-A117613DBA54}"/>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65539BA-2169-614E-A4EA-FFC1CBD7E556}"/>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25133E3-9C19-1F48-BF19-59B0FD2B29A7}"/>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664911-2F55-4149-BB9D-857F9D12F2C2}"/>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1ACCBAF-51BD-E548-A3A1-39BD030403C5}"/>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560376E-56E8-154C-AEE0-0028685091B3}"/>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F3F59EE-9B41-C84C-AC3D-7AE5F696D6BF}"/>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217DF35-6CF5-DC4A-877C-711D207B9C1F}"/>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3B5807B-B36D-2B48-AD51-7EACC564ED3C}"/>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7CBDEC4-A16D-AA4B-9627-F4ED44CD7D9F}"/>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F6A39ED-0299-0445-9C63-2BA529EAC50E}"/>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79C2014-AD01-1142-AC78-71719B56AD3B}"/>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C844558-5807-3046-84D3-5193CF9D4EBC}"/>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3F54820-F40D-E844-8C44-FFE79F3FF8E2}"/>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E184A54-163F-9849-A219-9C301561525D}"/>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6A43DFC9-E1EA-5148-AF8B-173F81E9FD2E}"/>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4" name="Straight Arrow Connector 43">
              <a:extLst>
                <a:ext uri="{FF2B5EF4-FFF2-40B4-BE49-F238E27FC236}">
                  <a16:creationId xmlns:a16="http://schemas.microsoft.com/office/drawing/2014/main" id="{E762A84F-996B-DE4C-93BD-8D02A973EA9C}"/>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6B144D87-9F69-1747-B2A5-48BEEAA06D78}"/>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6" name="Straight Arrow Connector 45">
              <a:extLst>
                <a:ext uri="{FF2B5EF4-FFF2-40B4-BE49-F238E27FC236}">
                  <a16:creationId xmlns:a16="http://schemas.microsoft.com/office/drawing/2014/main" id="{03837F3A-F389-754D-8D97-208A16008605}"/>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E63A40F7-E1D2-834D-B3B3-C18714FF090E}"/>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8" name="Oval 47">
              <a:extLst>
                <a:ext uri="{FF2B5EF4-FFF2-40B4-BE49-F238E27FC236}">
                  <a16:creationId xmlns:a16="http://schemas.microsoft.com/office/drawing/2014/main" id="{4742C631-84D2-AA41-BC58-F14A42E804B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9" name="Oval 48">
              <a:extLst>
                <a:ext uri="{FF2B5EF4-FFF2-40B4-BE49-F238E27FC236}">
                  <a16:creationId xmlns:a16="http://schemas.microsoft.com/office/drawing/2014/main" id="{433F5773-61AE-564D-A488-1FD9D8D65D92}"/>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0" name="Oval 49">
              <a:extLst>
                <a:ext uri="{FF2B5EF4-FFF2-40B4-BE49-F238E27FC236}">
                  <a16:creationId xmlns:a16="http://schemas.microsoft.com/office/drawing/2014/main" id="{DE268D49-DB92-474A-BDB5-BB53F7348683}"/>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1" name="Oval 50">
              <a:extLst>
                <a:ext uri="{FF2B5EF4-FFF2-40B4-BE49-F238E27FC236}">
                  <a16:creationId xmlns:a16="http://schemas.microsoft.com/office/drawing/2014/main" id="{457D6C2A-BF88-434A-8F4D-B6B801FA12D7}"/>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2" name="Oval 51">
              <a:extLst>
                <a:ext uri="{FF2B5EF4-FFF2-40B4-BE49-F238E27FC236}">
                  <a16:creationId xmlns:a16="http://schemas.microsoft.com/office/drawing/2014/main" id="{E50E0104-2F3D-1847-82C3-84F34D8DF07F}"/>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53" name="Straight Arrow Connector 52">
              <a:extLst>
                <a:ext uri="{FF2B5EF4-FFF2-40B4-BE49-F238E27FC236}">
                  <a16:creationId xmlns:a16="http://schemas.microsoft.com/office/drawing/2014/main" id="{5CF0F0A8-E330-B846-BB7D-E3FC4D494F13}"/>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86CEEB1-7F08-7E4C-8319-6344717BB63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F6E2E8A-2902-6147-8C65-5B01965BD2AA}"/>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08575248-417D-A542-B1DE-9850BF20FF0F}"/>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0913DE0-98DA-004D-A850-C4CE3045345D}"/>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75C47CE-637A-4A4E-A3E7-F07DA904D764}"/>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513FB4E4-1041-6E46-8014-455BE20645F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C9ED666-60F2-D642-9C5F-D42B9ABC62DC}"/>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213ED78-BB43-5C4A-ACF3-346819DAD72F}"/>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D052A6E-998E-EF48-A91F-D9E46DF3EC6B}"/>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1D80BDBE-CA73-E143-8050-21730170FB3B}"/>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50E5585C-5FEA-B04B-956C-5DCB86646DC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78410DB6-99CF-4640-9093-DDC53988C67A}"/>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52C4245-1594-1749-8099-C6E5CFCF5A9B}"/>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71" name="Rectangle 70">
            <a:extLst>
              <a:ext uri="{FF2B5EF4-FFF2-40B4-BE49-F238E27FC236}">
                <a16:creationId xmlns:a16="http://schemas.microsoft.com/office/drawing/2014/main" id="{7B3BF533-B7E7-2A49-9624-E591CA8B1724}"/>
              </a:ext>
            </a:extLst>
          </p:cNvPr>
          <p:cNvSpPr/>
          <p:nvPr/>
        </p:nvSpPr>
        <p:spPr bwMode="auto">
          <a:xfrm>
            <a:off x="349170" y="1490747"/>
            <a:ext cx="1138130" cy="119192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a:solidFill>
                <a:srgbClr val="000000"/>
              </a:solidFill>
            </a:endParaRPr>
          </a:p>
        </p:txBody>
      </p:sp>
      <p:pic>
        <p:nvPicPr>
          <p:cNvPr id="73" name="Picture 72">
            <a:extLst>
              <a:ext uri="{FF2B5EF4-FFF2-40B4-BE49-F238E27FC236}">
                <a16:creationId xmlns:a16="http://schemas.microsoft.com/office/drawing/2014/main" id="{716DCF1B-0ABB-6449-88D1-CCC346CBD6A0}"/>
              </a:ext>
            </a:extLst>
          </p:cNvPr>
          <p:cNvPicPr>
            <a:picLocks noChangeAspect="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4720" y="1565638"/>
            <a:ext cx="1099214" cy="1091867"/>
          </a:xfrm>
          <a:prstGeom prst="rect">
            <a:avLst/>
          </a:prstGeom>
        </p:spPr>
      </p:pic>
      <p:pic>
        <p:nvPicPr>
          <p:cNvPr id="75" name="Picture 74">
            <a:extLst>
              <a:ext uri="{FF2B5EF4-FFF2-40B4-BE49-F238E27FC236}">
                <a16:creationId xmlns:a16="http://schemas.microsoft.com/office/drawing/2014/main" id="{3D51DE48-DC6A-6840-9384-B1416A0D0F46}"/>
              </a:ext>
            </a:extLst>
          </p:cNvPr>
          <p:cNvPicPr>
            <a:picLocks noChangeAspect="1"/>
          </p:cNvPicPr>
          <p:nvPr/>
        </p:nvPicPr>
        <p:blipFill>
          <a:blip r:embed="rId9"/>
          <a:stretch>
            <a:fillRect/>
          </a:stretch>
        </p:blipFill>
        <p:spPr>
          <a:xfrm>
            <a:off x="480910" y="4299471"/>
            <a:ext cx="3238023" cy="1699962"/>
          </a:xfrm>
          <a:prstGeom prst="rect">
            <a:avLst/>
          </a:prstGeom>
        </p:spPr>
      </p:pic>
      <p:pic>
        <p:nvPicPr>
          <p:cNvPr id="76" name="Picture 75">
            <a:extLst>
              <a:ext uri="{FF2B5EF4-FFF2-40B4-BE49-F238E27FC236}">
                <a16:creationId xmlns:a16="http://schemas.microsoft.com/office/drawing/2014/main" id="{81D71A2A-581B-5C4D-9A4A-87AC990F786E}"/>
              </a:ext>
            </a:extLst>
          </p:cNvPr>
          <p:cNvPicPr>
            <a:picLocks noChangeAspect="1"/>
          </p:cNvPicPr>
          <p:nvPr/>
        </p:nvPicPr>
        <p:blipFill>
          <a:blip r:embed="rId10"/>
          <a:stretch>
            <a:fillRect/>
          </a:stretch>
        </p:blipFill>
        <p:spPr>
          <a:xfrm>
            <a:off x="1153893" y="2783322"/>
            <a:ext cx="2162803" cy="1580932"/>
          </a:xfrm>
          <a:prstGeom prst="rect">
            <a:avLst/>
          </a:prstGeom>
        </p:spPr>
      </p:pic>
    </p:spTree>
    <p:extLst>
      <p:ext uri="{BB962C8B-B14F-4D97-AF65-F5344CB8AC3E}">
        <p14:creationId xmlns:p14="http://schemas.microsoft.com/office/powerpoint/2010/main" val="765254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A0A0-E3F3-AC40-87D3-9F521F88B197}"/>
              </a:ext>
            </a:extLst>
          </p:cNvPr>
          <p:cNvSpPr>
            <a:spLocks noGrp="1"/>
          </p:cNvSpPr>
          <p:nvPr>
            <p:ph type="title"/>
          </p:nvPr>
        </p:nvSpPr>
        <p:spPr/>
        <p:txBody>
          <a:bodyPr/>
          <a:lstStyle/>
          <a:p>
            <a:r>
              <a:rPr lang="en-US"/>
              <a:t>Tiered Storage in HPC</a:t>
            </a:r>
          </a:p>
        </p:txBody>
      </p:sp>
      <p:sp>
        <p:nvSpPr>
          <p:cNvPr id="4" name="Rectangle 3">
            <a:extLst>
              <a:ext uri="{FF2B5EF4-FFF2-40B4-BE49-F238E27FC236}">
                <a16:creationId xmlns:a16="http://schemas.microsoft.com/office/drawing/2014/main" id="{DE89B357-8227-D644-B8FE-929D5BDF3145}"/>
              </a:ext>
            </a:extLst>
          </p:cNvPr>
          <p:cNvSpPr/>
          <p:nvPr/>
        </p:nvSpPr>
        <p:spPr bwMode="auto">
          <a:xfrm>
            <a:off x="416663" y="5562614"/>
            <a:ext cx="6546783" cy="806937"/>
          </a:xfrm>
          <a:prstGeom prst="rect">
            <a:avLst/>
          </a:prstGeom>
          <a:solidFill>
            <a:srgbClr val="376092"/>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a:solidFill>
                  <a:schemeClr val="bg1"/>
                </a:solidFill>
              </a:rPr>
              <a:t>We can use the Flux graph scheduler to allocate these new storage tiers with 0 code changes</a:t>
            </a:r>
          </a:p>
        </p:txBody>
      </p:sp>
      <p:grpSp>
        <p:nvGrpSpPr>
          <p:cNvPr id="15" name="Group 14">
            <a:extLst>
              <a:ext uri="{FF2B5EF4-FFF2-40B4-BE49-F238E27FC236}">
                <a16:creationId xmlns:a16="http://schemas.microsoft.com/office/drawing/2014/main" id="{BB881283-E98E-AA4A-984D-DE9685CC2B65}"/>
              </a:ext>
            </a:extLst>
          </p:cNvPr>
          <p:cNvGrpSpPr/>
          <p:nvPr/>
        </p:nvGrpSpPr>
        <p:grpSpPr>
          <a:xfrm>
            <a:off x="700303" y="1393174"/>
            <a:ext cx="5378833" cy="4189917"/>
            <a:chOff x="356007" y="1647300"/>
            <a:chExt cx="4394200" cy="4189917"/>
          </a:xfrm>
        </p:grpSpPr>
        <p:grpSp>
          <p:nvGrpSpPr>
            <p:cNvPr id="9" name="Group 8">
              <a:extLst>
                <a:ext uri="{FF2B5EF4-FFF2-40B4-BE49-F238E27FC236}">
                  <a16:creationId xmlns:a16="http://schemas.microsoft.com/office/drawing/2014/main" id="{75AD4AE2-B436-2E44-A798-DE4B980910F4}"/>
                </a:ext>
              </a:extLst>
            </p:cNvPr>
            <p:cNvGrpSpPr/>
            <p:nvPr/>
          </p:nvGrpSpPr>
          <p:grpSpPr>
            <a:xfrm>
              <a:off x="356007" y="1647300"/>
              <a:ext cx="4394200" cy="4006208"/>
              <a:chOff x="142907" y="2281350"/>
              <a:chExt cx="4394200" cy="4299328"/>
            </a:xfrm>
          </p:grpSpPr>
          <p:pic>
            <p:nvPicPr>
              <p:cNvPr id="10" name="Picture 9">
                <a:extLst>
                  <a:ext uri="{FF2B5EF4-FFF2-40B4-BE49-F238E27FC236}">
                    <a16:creationId xmlns:a16="http://schemas.microsoft.com/office/drawing/2014/main" id="{41C7E2E8-5AAA-A341-A96A-AD4F92B323CE}"/>
                  </a:ext>
                </a:extLst>
              </p:cNvPr>
              <p:cNvPicPr>
                <a:picLocks noChangeAspect="1"/>
              </p:cNvPicPr>
              <p:nvPr/>
            </p:nvPicPr>
            <p:blipFill rotWithShape="1">
              <a:blip r:embed="rId3">
                <a:extLst>
                  <a:ext uri="{28A0092B-C50C-407E-A947-70E740481C1C}">
                    <a14:useLocalDpi xmlns:a14="http://schemas.microsoft.com/office/drawing/2010/main" val="0"/>
                  </a:ext>
                </a:extLst>
              </a:blip>
              <a:srcRect t="2159"/>
              <a:stretch/>
            </p:blipFill>
            <p:spPr>
              <a:xfrm>
                <a:off x="142907" y="2281350"/>
                <a:ext cx="4394200" cy="4299328"/>
              </a:xfrm>
              <a:prstGeom prst="rect">
                <a:avLst/>
              </a:prstGeom>
            </p:spPr>
          </p:pic>
          <p:sp>
            <p:nvSpPr>
              <p:cNvPr id="11" name="TextBox 10">
                <a:extLst>
                  <a:ext uri="{FF2B5EF4-FFF2-40B4-BE49-F238E27FC236}">
                    <a16:creationId xmlns:a16="http://schemas.microsoft.com/office/drawing/2014/main" id="{2AEE071E-C2AA-6544-AE18-B2DFD30C58FE}"/>
                  </a:ext>
                </a:extLst>
              </p:cNvPr>
              <p:cNvSpPr txBox="1"/>
              <p:nvPr/>
            </p:nvSpPr>
            <p:spPr>
              <a:xfrm>
                <a:off x="2431346" y="5665136"/>
                <a:ext cx="308037" cy="369332"/>
              </a:xfrm>
              <a:prstGeom prst="rect">
                <a:avLst/>
              </a:prstGeom>
              <a:noFill/>
            </p:spPr>
            <p:txBody>
              <a:bodyPr wrap="square" lIns="0" tIns="0" rIns="0" bIns="0" rtlCol="0">
                <a:spAutoFit/>
              </a:bodyPr>
              <a:lstStyle/>
              <a:p>
                <a:pPr algn="l"/>
                <a:r>
                  <a:rPr lang="en-US" sz="2400" b="1">
                    <a:solidFill>
                      <a:schemeClr val="tx1"/>
                    </a:solidFill>
                  </a:rPr>
                  <a:t>5</a:t>
                </a:r>
                <a:r>
                  <a:rPr lang="en-US" b="1">
                    <a:solidFill>
                      <a:schemeClr val="tx1"/>
                    </a:solidFill>
                  </a:rPr>
                  <a:t>x</a:t>
                </a:r>
              </a:p>
            </p:txBody>
          </p:sp>
          <p:sp>
            <p:nvSpPr>
              <p:cNvPr id="12" name="TextBox 11">
                <a:extLst>
                  <a:ext uri="{FF2B5EF4-FFF2-40B4-BE49-F238E27FC236}">
                    <a16:creationId xmlns:a16="http://schemas.microsoft.com/office/drawing/2014/main" id="{DA044DC1-3D27-3940-999D-44AEFB2E8A7C}"/>
                  </a:ext>
                </a:extLst>
              </p:cNvPr>
              <p:cNvSpPr txBox="1"/>
              <p:nvPr/>
            </p:nvSpPr>
            <p:spPr>
              <a:xfrm>
                <a:off x="1960271" y="5348325"/>
                <a:ext cx="415255" cy="369332"/>
              </a:xfrm>
              <a:prstGeom prst="rect">
                <a:avLst/>
              </a:prstGeom>
              <a:noFill/>
            </p:spPr>
            <p:txBody>
              <a:bodyPr wrap="square" lIns="0" tIns="0" rIns="0" bIns="0" rtlCol="0">
                <a:spAutoFit/>
              </a:bodyPr>
              <a:lstStyle/>
              <a:p>
                <a:pPr algn="l"/>
                <a:r>
                  <a:rPr lang="en-US" sz="2400" b="1">
                    <a:solidFill>
                      <a:schemeClr val="tx1"/>
                    </a:solidFill>
                  </a:rPr>
                  <a:t>12</a:t>
                </a:r>
                <a:r>
                  <a:rPr lang="en-US" b="1">
                    <a:solidFill>
                      <a:schemeClr val="tx1"/>
                    </a:solidFill>
                  </a:rPr>
                  <a:t>x</a:t>
                </a:r>
              </a:p>
            </p:txBody>
          </p:sp>
          <p:sp>
            <p:nvSpPr>
              <p:cNvPr id="13" name="TextBox 12">
                <a:extLst>
                  <a:ext uri="{FF2B5EF4-FFF2-40B4-BE49-F238E27FC236}">
                    <a16:creationId xmlns:a16="http://schemas.microsoft.com/office/drawing/2014/main" id="{D552A48A-DD1C-0645-A25A-3A3F50A27709}"/>
                  </a:ext>
                </a:extLst>
              </p:cNvPr>
              <p:cNvSpPr txBox="1"/>
              <p:nvPr/>
            </p:nvSpPr>
            <p:spPr>
              <a:xfrm>
                <a:off x="2851182" y="2976885"/>
                <a:ext cx="584161" cy="369332"/>
              </a:xfrm>
              <a:prstGeom prst="rect">
                <a:avLst/>
              </a:prstGeom>
              <a:noFill/>
            </p:spPr>
            <p:txBody>
              <a:bodyPr wrap="square" lIns="91440" tIns="0" rIns="0" bIns="0" rtlCol="0">
                <a:spAutoFit/>
              </a:bodyPr>
              <a:lstStyle/>
              <a:p>
                <a:pPr algn="ctr"/>
                <a:r>
                  <a:rPr lang="en-US" sz="2400" b="1">
                    <a:solidFill>
                      <a:schemeClr val="tx1"/>
                    </a:solidFill>
                  </a:rPr>
                  <a:t>64</a:t>
                </a:r>
                <a:r>
                  <a:rPr lang="en-US" b="1">
                    <a:solidFill>
                      <a:schemeClr val="tx1"/>
                    </a:solidFill>
                  </a:rPr>
                  <a:t>x</a:t>
                </a:r>
                <a:r>
                  <a:rPr lang="en-US" sz="2400" b="1">
                    <a:solidFill>
                      <a:schemeClr val="tx1"/>
                    </a:solidFill>
                  </a:rPr>
                  <a:t> </a:t>
                </a:r>
              </a:p>
            </p:txBody>
          </p:sp>
          <p:sp>
            <p:nvSpPr>
              <p:cNvPr id="14" name="TextBox 13">
                <a:extLst>
                  <a:ext uri="{FF2B5EF4-FFF2-40B4-BE49-F238E27FC236}">
                    <a16:creationId xmlns:a16="http://schemas.microsoft.com/office/drawing/2014/main" id="{2B08A480-FE05-3F44-A709-4BF04EE486BF}"/>
                  </a:ext>
                </a:extLst>
              </p:cNvPr>
              <p:cNvSpPr txBox="1"/>
              <p:nvPr/>
            </p:nvSpPr>
            <p:spPr>
              <a:xfrm>
                <a:off x="3392975" y="5295775"/>
                <a:ext cx="584160" cy="369332"/>
              </a:xfrm>
              <a:prstGeom prst="rect">
                <a:avLst/>
              </a:prstGeom>
              <a:noFill/>
            </p:spPr>
            <p:txBody>
              <a:bodyPr wrap="square" lIns="0" tIns="0" rIns="0" bIns="0" rtlCol="0">
                <a:spAutoFit/>
              </a:bodyPr>
              <a:lstStyle/>
              <a:p>
                <a:pPr algn="l"/>
                <a:r>
                  <a:rPr lang="en-US" sz="2400" b="1">
                    <a:solidFill>
                      <a:schemeClr val="tx1"/>
                    </a:solidFill>
                  </a:rPr>
                  <a:t>13</a:t>
                </a:r>
                <a:r>
                  <a:rPr lang="en-US" b="1">
                    <a:solidFill>
                      <a:schemeClr val="tx1"/>
                    </a:solidFill>
                  </a:rPr>
                  <a:t>x</a:t>
                </a:r>
              </a:p>
            </p:txBody>
          </p:sp>
        </p:grpSp>
        <p:sp>
          <p:nvSpPr>
            <p:cNvPr id="8" name="TextBox 7">
              <a:extLst>
                <a:ext uri="{FF2B5EF4-FFF2-40B4-BE49-F238E27FC236}">
                  <a16:creationId xmlns:a16="http://schemas.microsoft.com/office/drawing/2014/main" id="{717BE0D3-1C58-3346-BBC3-B7918FCFB4D9}"/>
                </a:ext>
              </a:extLst>
            </p:cNvPr>
            <p:cNvSpPr txBox="1"/>
            <p:nvPr/>
          </p:nvSpPr>
          <p:spPr>
            <a:xfrm>
              <a:off x="484269" y="5575607"/>
              <a:ext cx="4198132" cy="261610"/>
            </a:xfrm>
            <a:prstGeom prst="rect">
              <a:avLst/>
            </a:prstGeom>
            <a:noFill/>
          </p:spPr>
          <p:txBody>
            <a:bodyPr wrap="square" rtlCol="0">
              <a:spAutoFit/>
            </a:bodyPr>
            <a:lstStyle/>
            <a:p>
              <a:pPr algn="ctr"/>
              <a:r>
                <a:rPr lang="en-US" sz="1100"/>
                <a:t>Source: Lucy Nowell (DOE)</a:t>
              </a:r>
              <a:endParaRPr lang="en-US" sz="1100">
                <a:highlight>
                  <a:srgbClr val="FFFF00"/>
                </a:highlight>
              </a:endParaRPr>
            </a:p>
          </p:txBody>
        </p:sp>
      </p:grpSp>
      <p:grpSp>
        <p:nvGrpSpPr>
          <p:cNvPr id="3" name="Group 2">
            <a:extLst>
              <a:ext uri="{FF2B5EF4-FFF2-40B4-BE49-F238E27FC236}">
                <a16:creationId xmlns:a16="http://schemas.microsoft.com/office/drawing/2014/main" id="{6B124DF8-E629-DF45-A0FD-747B9B4D1EAE}"/>
              </a:ext>
            </a:extLst>
          </p:cNvPr>
          <p:cNvGrpSpPr/>
          <p:nvPr/>
        </p:nvGrpSpPr>
        <p:grpSpPr>
          <a:xfrm>
            <a:off x="7700599" y="1076785"/>
            <a:ext cx="3342835" cy="5231525"/>
            <a:chOff x="7650110" y="200886"/>
            <a:chExt cx="3342835" cy="5231525"/>
          </a:xfrm>
        </p:grpSpPr>
        <p:grpSp>
          <p:nvGrpSpPr>
            <p:cNvPr id="16" name="Group 15">
              <a:extLst>
                <a:ext uri="{FF2B5EF4-FFF2-40B4-BE49-F238E27FC236}">
                  <a16:creationId xmlns:a16="http://schemas.microsoft.com/office/drawing/2014/main" id="{9A28D8FC-4C2B-B542-8930-30FCECEC70BA}"/>
                </a:ext>
              </a:extLst>
            </p:cNvPr>
            <p:cNvGrpSpPr/>
            <p:nvPr/>
          </p:nvGrpSpPr>
          <p:grpSpPr>
            <a:xfrm>
              <a:off x="7650110" y="200886"/>
              <a:ext cx="3341663" cy="4035303"/>
              <a:chOff x="4534431" y="1447423"/>
              <a:chExt cx="3341663" cy="4035303"/>
            </a:xfrm>
          </p:grpSpPr>
          <p:cxnSp>
            <p:nvCxnSpPr>
              <p:cNvPr id="17" name="Straight Connector 16">
                <a:extLst>
                  <a:ext uri="{FF2B5EF4-FFF2-40B4-BE49-F238E27FC236}">
                    <a16:creationId xmlns:a16="http://schemas.microsoft.com/office/drawing/2014/main" id="{4AF502A3-D9DC-354F-A8BD-031AA5FB486F}"/>
                  </a:ext>
                </a:extLst>
              </p:cNvPr>
              <p:cNvCxnSpPr>
                <a:cxnSpLocks/>
              </p:cNvCxnSpPr>
              <p:nvPr/>
            </p:nvCxnSpPr>
            <p:spPr>
              <a:xfrm>
                <a:off x="5272197" y="4055980"/>
                <a:ext cx="187110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7D2B5287-A51C-BC4C-85CB-330C4D50CF01}"/>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a:solidFill>
                      <a:prstClr val="white"/>
                    </a:solidFill>
                  </a:rPr>
                  <a:t>BB</a:t>
                </a:r>
              </a:p>
            </p:txBody>
          </p:sp>
          <p:sp>
            <p:nvSpPr>
              <p:cNvPr id="19" name="Rectangle 18">
                <a:extLst>
                  <a:ext uri="{FF2B5EF4-FFF2-40B4-BE49-F238E27FC236}">
                    <a16:creationId xmlns:a16="http://schemas.microsoft.com/office/drawing/2014/main" id="{A2CBC978-5133-2E40-9A26-3AB07D7F4F55}"/>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20" name="Rectangle 19">
                <a:extLst>
                  <a:ext uri="{FF2B5EF4-FFF2-40B4-BE49-F238E27FC236}">
                    <a16:creationId xmlns:a16="http://schemas.microsoft.com/office/drawing/2014/main" id="{A515BA8A-EEF2-A54F-85A6-36201671251C}"/>
                  </a:ext>
                </a:extLst>
              </p:cNvPr>
              <p:cNvSpPr/>
              <p:nvPr/>
            </p:nvSpPr>
            <p:spPr>
              <a:xfrm>
                <a:off x="7143302" y="3697003"/>
                <a:ext cx="731520" cy="1356677"/>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a:solidFill>
                      <a:prstClr val="white"/>
                    </a:solidFill>
                  </a:rPr>
                  <a:t>BB</a:t>
                </a:r>
              </a:p>
            </p:txBody>
          </p:sp>
          <p:sp>
            <p:nvSpPr>
              <p:cNvPr id="21" name="Rectangle 20">
                <a:extLst>
                  <a:ext uri="{FF2B5EF4-FFF2-40B4-BE49-F238E27FC236}">
                    <a16:creationId xmlns:a16="http://schemas.microsoft.com/office/drawing/2014/main" id="{614CD658-3B21-844A-88D2-A11EF2A85AB9}"/>
                  </a:ext>
                </a:extLst>
              </p:cNvPr>
              <p:cNvSpPr/>
              <p:nvPr/>
            </p:nvSpPr>
            <p:spPr>
              <a:xfrm>
                <a:off x="7240677"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22" name="Rectangle 21">
                <a:extLst>
                  <a:ext uri="{FF2B5EF4-FFF2-40B4-BE49-F238E27FC236}">
                    <a16:creationId xmlns:a16="http://schemas.microsoft.com/office/drawing/2014/main" id="{E59E20E6-414C-4941-AE2B-2B78E1DB66FF}"/>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23" name="Rectangle 22">
                <a:extLst>
                  <a:ext uri="{FF2B5EF4-FFF2-40B4-BE49-F238E27FC236}">
                    <a16:creationId xmlns:a16="http://schemas.microsoft.com/office/drawing/2014/main" id="{A8D6F62B-C83B-2148-B327-B8AE6F74B63C}"/>
                  </a:ext>
                </a:extLst>
              </p:cNvPr>
              <p:cNvSpPr/>
              <p:nvPr/>
            </p:nvSpPr>
            <p:spPr>
              <a:xfrm>
                <a:off x="7240677"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24" name="Rectangle 23">
                <a:extLst>
                  <a:ext uri="{FF2B5EF4-FFF2-40B4-BE49-F238E27FC236}">
                    <a16:creationId xmlns:a16="http://schemas.microsoft.com/office/drawing/2014/main" id="{186757AA-484B-5441-8235-78A5034CE304}"/>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25" name="Rectangle 24">
                <a:extLst>
                  <a:ext uri="{FF2B5EF4-FFF2-40B4-BE49-F238E27FC236}">
                    <a16:creationId xmlns:a16="http://schemas.microsoft.com/office/drawing/2014/main" id="{1E252DD9-47F7-2A4B-BC92-756F841A457D}"/>
                  </a:ext>
                </a:extLst>
              </p:cNvPr>
              <p:cNvSpPr/>
              <p:nvPr/>
            </p:nvSpPr>
            <p:spPr>
              <a:xfrm>
                <a:off x="7234742"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grpSp>
            <p:nvGrpSpPr>
              <p:cNvPr id="26" name="Group 25">
                <a:extLst>
                  <a:ext uri="{FF2B5EF4-FFF2-40B4-BE49-F238E27FC236}">
                    <a16:creationId xmlns:a16="http://schemas.microsoft.com/office/drawing/2014/main" id="{C539F42E-2A39-064E-A057-2B192281EE1E}"/>
                  </a:ext>
                </a:extLst>
              </p:cNvPr>
              <p:cNvGrpSpPr/>
              <p:nvPr/>
            </p:nvGrpSpPr>
            <p:grpSpPr>
              <a:xfrm>
                <a:off x="4534431" y="1447423"/>
                <a:ext cx="3341663" cy="4035303"/>
                <a:chOff x="8239567" y="1347206"/>
                <a:chExt cx="3341663" cy="4035303"/>
              </a:xfrm>
            </p:grpSpPr>
            <p:grpSp>
              <p:nvGrpSpPr>
                <p:cNvPr id="29" name="Group 28">
                  <a:extLst>
                    <a:ext uri="{FF2B5EF4-FFF2-40B4-BE49-F238E27FC236}">
                      <a16:creationId xmlns:a16="http://schemas.microsoft.com/office/drawing/2014/main" id="{D1989AA2-E254-5042-9C57-2897C5DC67BC}"/>
                    </a:ext>
                  </a:extLst>
                </p:cNvPr>
                <p:cNvGrpSpPr/>
                <p:nvPr/>
              </p:nvGrpSpPr>
              <p:grpSpPr>
                <a:xfrm>
                  <a:off x="8239567" y="1347206"/>
                  <a:ext cx="3341663" cy="2118085"/>
                  <a:chOff x="5343343" y="1679903"/>
                  <a:chExt cx="3341663" cy="2118085"/>
                </a:xfrm>
              </p:grpSpPr>
              <p:cxnSp>
                <p:nvCxnSpPr>
                  <p:cNvPr id="43" name="Straight Connector 42">
                    <a:extLst>
                      <a:ext uri="{FF2B5EF4-FFF2-40B4-BE49-F238E27FC236}">
                        <a16:creationId xmlns:a16="http://schemas.microsoft.com/office/drawing/2014/main" id="{FFBFBE6B-53F6-4747-BC39-7A554C3299C9}"/>
                      </a:ext>
                    </a:extLst>
                  </p:cNvPr>
                  <p:cNvCxnSpPr>
                    <a:cxnSpLocks/>
                    <a:stCxn id="56" idx="2"/>
                    <a:endCxn id="50"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0E3509D-F606-1C41-B495-0A7B0682722E}"/>
                      </a:ext>
                    </a:extLst>
                  </p:cNvPr>
                  <p:cNvCxnSpPr>
                    <a:cxnSpLocks/>
                    <a:stCxn id="52" idx="3"/>
                    <a:endCxn id="54" idx="1"/>
                  </p:cNvCxnSpPr>
                  <p:nvPr/>
                </p:nvCxnSpPr>
                <p:spPr>
                  <a:xfrm>
                    <a:off x="6074863" y="273897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9A60C4-A658-C546-9640-3A7C0B824CB6}"/>
                      </a:ext>
                    </a:extLst>
                  </p:cNvPr>
                  <p:cNvCxnSpPr>
                    <a:cxnSpLocks/>
                    <a:stCxn id="55" idx="3"/>
                    <a:endCxn id="57" idx="1"/>
                  </p:cNvCxnSpPr>
                  <p:nvPr/>
                </p:nvCxnSpPr>
                <p:spPr>
                  <a:xfrm>
                    <a:off x="6074863" y="1998477"/>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F39BCFF-ED3A-4C4D-9B6B-5904354461D6}"/>
                      </a:ext>
                    </a:extLst>
                  </p:cNvPr>
                  <p:cNvCxnSpPr>
                    <a:cxnSpLocks/>
                    <a:stCxn id="55" idx="2"/>
                    <a:endCxn id="49"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D92099D-4B4B-D945-826A-6DB5135F85D5}"/>
                      </a:ext>
                    </a:extLst>
                  </p:cNvPr>
                  <p:cNvCxnSpPr>
                    <a:cxnSpLocks/>
                    <a:stCxn id="57" idx="2"/>
                    <a:endCxn id="51" idx="0"/>
                  </p:cNvCxnSpPr>
                  <p:nvPr/>
                </p:nvCxnSpPr>
                <p:spPr>
                  <a:xfrm>
                    <a:off x="8317974"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12EFA67-D0A2-2846-8453-848354DF9B3D}"/>
                      </a:ext>
                    </a:extLst>
                  </p:cNvPr>
                  <p:cNvCxnSpPr>
                    <a:cxnSpLocks/>
                    <a:stCxn id="49" idx="3"/>
                    <a:endCxn id="51" idx="1"/>
                  </p:cNvCxnSpPr>
                  <p:nvPr/>
                </p:nvCxnSpPr>
                <p:spPr>
                  <a:xfrm>
                    <a:off x="6076135" y="346943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F5D12CA3-4B43-2D4B-B5E1-739E8BE16B31}"/>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a:solidFill>
                          <a:prstClr val="white"/>
                        </a:solidFill>
                      </a:rPr>
                      <a:t>CN</a:t>
                    </a:r>
                  </a:p>
                </p:txBody>
              </p:sp>
              <p:sp>
                <p:nvSpPr>
                  <p:cNvPr id="50" name="Rectangle 49">
                    <a:extLst>
                      <a:ext uri="{FF2B5EF4-FFF2-40B4-BE49-F238E27FC236}">
                        <a16:creationId xmlns:a16="http://schemas.microsoft.com/office/drawing/2014/main" id="{5CD784C0-470F-D844-BDAE-F6A60CD48336}"/>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a:solidFill>
                          <a:prstClr val="white"/>
                        </a:solidFill>
                      </a:rPr>
                      <a:t>CN</a:t>
                    </a:r>
                  </a:p>
                </p:txBody>
              </p:sp>
              <p:sp>
                <p:nvSpPr>
                  <p:cNvPr id="51" name="Rectangle 50">
                    <a:extLst>
                      <a:ext uri="{FF2B5EF4-FFF2-40B4-BE49-F238E27FC236}">
                        <a16:creationId xmlns:a16="http://schemas.microsoft.com/office/drawing/2014/main" id="{397CC726-D512-3741-A6FA-6793C8473702}"/>
                      </a:ext>
                    </a:extLst>
                  </p:cNvPr>
                  <p:cNvSpPr/>
                  <p:nvPr/>
                </p:nvSpPr>
                <p:spPr>
                  <a:xfrm>
                    <a:off x="7953486"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a:solidFill>
                          <a:prstClr val="white"/>
                        </a:solidFill>
                      </a:rPr>
                      <a:t>CN</a:t>
                    </a:r>
                  </a:p>
                </p:txBody>
              </p:sp>
              <p:sp>
                <p:nvSpPr>
                  <p:cNvPr id="52" name="Rectangle 51">
                    <a:extLst>
                      <a:ext uri="{FF2B5EF4-FFF2-40B4-BE49-F238E27FC236}">
                        <a16:creationId xmlns:a16="http://schemas.microsoft.com/office/drawing/2014/main" id="{E49AF3A5-6C10-1342-B28A-083B6BABCAE5}"/>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a:solidFill>
                          <a:prstClr val="white"/>
                        </a:solidFill>
                      </a:rPr>
                      <a:t>CN</a:t>
                    </a:r>
                  </a:p>
                </p:txBody>
              </p:sp>
              <p:sp>
                <p:nvSpPr>
                  <p:cNvPr id="53" name="Rectangle 52">
                    <a:extLst>
                      <a:ext uri="{FF2B5EF4-FFF2-40B4-BE49-F238E27FC236}">
                        <a16:creationId xmlns:a16="http://schemas.microsoft.com/office/drawing/2014/main" id="{028FA677-58CD-1844-AABC-06FAD8F82931}"/>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a:solidFill>
                          <a:prstClr val="white"/>
                        </a:solidFill>
                      </a:rPr>
                      <a:t>CN</a:t>
                    </a:r>
                  </a:p>
                </p:txBody>
              </p:sp>
              <p:sp>
                <p:nvSpPr>
                  <p:cNvPr id="54" name="Rectangle 53">
                    <a:extLst>
                      <a:ext uri="{FF2B5EF4-FFF2-40B4-BE49-F238E27FC236}">
                        <a16:creationId xmlns:a16="http://schemas.microsoft.com/office/drawing/2014/main" id="{03E94EDF-5C76-9644-A0F3-9D709C6D2F3B}"/>
                      </a:ext>
                    </a:extLst>
                  </p:cNvPr>
                  <p:cNvSpPr/>
                  <p:nvPr/>
                </p:nvSpPr>
                <p:spPr>
                  <a:xfrm>
                    <a:off x="7952214"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a:solidFill>
                          <a:prstClr val="white"/>
                        </a:solidFill>
                      </a:rPr>
                      <a:t>CN</a:t>
                    </a:r>
                  </a:p>
                </p:txBody>
              </p:sp>
              <p:sp>
                <p:nvSpPr>
                  <p:cNvPr id="55" name="Rectangle 54">
                    <a:extLst>
                      <a:ext uri="{FF2B5EF4-FFF2-40B4-BE49-F238E27FC236}">
                        <a16:creationId xmlns:a16="http://schemas.microsoft.com/office/drawing/2014/main" id="{0F80FAEF-BCE7-BF43-A0E7-92304E2A5C86}"/>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a:solidFill>
                          <a:prstClr val="white"/>
                        </a:solidFill>
                      </a:rPr>
                      <a:t>CN</a:t>
                    </a:r>
                  </a:p>
                </p:txBody>
              </p:sp>
              <p:sp>
                <p:nvSpPr>
                  <p:cNvPr id="56" name="Rectangle 55">
                    <a:extLst>
                      <a:ext uri="{FF2B5EF4-FFF2-40B4-BE49-F238E27FC236}">
                        <a16:creationId xmlns:a16="http://schemas.microsoft.com/office/drawing/2014/main" id="{34B06DC5-265D-3F4A-9F15-2ED57307E805}"/>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a:solidFill>
                          <a:prstClr val="white"/>
                        </a:solidFill>
                      </a:rPr>
                      <a:t>CN</a:t>
                    </a:r>
                  </a:p>
                </p:txBody>
              </p:sp>
              <p:sp>
                <p:nvSpPr>
                  <p:cNvPr id="57" name="Rectangle 56">
                    <a:extLst>
                      <a:ext uri="{FF2B5EF4-FFF2-40B4-BE49-F238E27FC236}">
                        <a16:creationId xmlns:a16="http://schemas.microsoft.com/office/drawing/2014/main" id="{1A89C8BD-6181-2241-A582-B48887BE8CE7}"/>
                      </a:ext>
                    </a:extLst>
                  </p:cNvPr>
                  <p:cNvSpPr/>
                  <p:nvPr/>
                </p:nvSpPr>
                <p:spPr>
                  <a:xfrm>
                    <a:off x="7952214"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a:solidFill>
                          <a:prstClr val="white"/>
                        </a:solidFill>
                      </a:rPr>
                      <a:t>CN</a:t>
                    </a:r>
                  </a:p>
                </p:txBody>
              </p:sp>
            </p:grpSp>
            <p:sp>
              <p:nvSpPr>
                <p:cNvPr id="30" name="Rectangle 29">
                  <a:extLst>
                    <a:ext uri="{FF2B5EF4-FFF2-40B4-BE49-F238E27FC236}">
                      <a16:creationId xmlns:a16="http://schemas.microsoft.com/office/drawing/2014/main" id="{E8F0D9D0-78E4-684C-8E76-6B070F417CC3}"/>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31" name="Rectangle 30">
                  <a:extLst>
                    <a:ext uri="{FF2B5EF4-FFF2-40B4-BE49-F238E27FC236}">
                      <a16:creationId xmlns:a16="http://schemas.microsoft.com/office/drawing/2014/main" id="{EE2EE088-9DC3-C44E-A3FB-4DD65998EBB6}"/>
                    </a:ext>
                  </a:extLst>
                </p:cNvPr>
                <p:cNvSpPr/>
                <p:nvPr/>
              </p:nvSpPr>
              <p:spPr>
                <a:xfrm>
                  <a:off x="9635442" y="31715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grpSp>
              <p:nvGrpSpPr>
                <p:cNvPr id="32" name="Group 31">
                  <a:extLst>
                    <a:ext uri="{FF2B5EF4-FFF2-40B4-BE49-F238E27FC236}">
                      <a16:creationId xmlns:a16="http://schemas.microsoft.com/office/drawing/2014/main" id="{872E8C09-8837-594A-BD18-7EC8E2E599D6}"/>
                    </a:ext>
                  </a:extLst>
                </p:cNvPr>
                <p:cNvGrpSpPr/>
                <p:nvPr/>
              </p:nvGrpSpPr>
              <p:grpSpPr>
                <a:xfrm>
                  <a:off x="9545175" y="3465291"/>
                  <a:ext cx="736370" cy="1917218"/>
                  <a:chOff x="9545175" y="3465291"/>
                  <a:chExt cx="736370" cy="1917218"/>
                </a:xfrm>
              </p:grpSpPr>
              <p:cxnSp>
                <p:nvCxnSpPr>
                  <p:cNvPr id="40" name="Straight Connector 39">
                    <a:extLst>
                      <a:ext uri="{FF2B5EF4-FFF2-40B4-BE49-F238E27FC236}">
                        <a16:creationId xmlns:a16="http://schemas.microsoft.com/office/drawing/2014/main" id="{2D1FC068-3259-2D4F-95FB-B19865525A26}"/>
                      </a:ext>
                    </a:extLst>
                  </p:cNvPr>
                  <p:cNvCxnSpPr>
                    <a:cxnSpLocks/>
                    <a:stCxn id="50" idx="2"/>
                  </p:cNvCxnSpPr>
                  <p:nvPr/>
                </p:nvCxnSpPr>
                <p:spPr>
                  <a:xfrm>
                    <a:off x="9912207" y="3465291"/>
                    <a:ext cx="0" cy="1917218"/>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565767C5-3EBD-4142-BB05-C377C7D4FEB1}"/>
                      </a:ext>
                    </a:extLst>
                  </p:cNvPr>
                  <p:cNvSpPr/>
                  <p:nvPr/>
                </p:nvSpPr>
                <p:spPr>
                  <a:xfrm>
                    <a:off x="9545175" y="4624906"/>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prstClr val="white"/>
                        </a:solidFill>
                      </a:rPr>
                      <a:t>IB</a:t>
                    </a:r>
                  </a:p>
                </p:txBody>
              </p:sp>
              <p:sp>
                <p:nvSpPr>
                  <p:cNvPr id="42" name="Rectangle 41">
                    <a:extLst>
                      <a:ext uri="{FF2B5EF4-FFF2-40B4-BE49-F238E27FC236}">
                        <a16:creationId xmlns:a16="http://schemas.microsoft.com/office/drawing/2014/main" id="{850B914B-8883-E54A-8812-844F6D9949DF}"/>
                      </a:ext>
                    </a:extLst>
                  </p:cNvPr>
                  <p:cNvSpPr/>
                  <p:nvPr/>
                </p:nvSpPr>
                <p:spPr>
                  <a:xfrm>
                    <a:off x="9550025" y="370062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prstClr val="white"/>
                        </a:solidFill>
                      </a:rPr>
                      <a:t>ION</a:t>
                    </a:r>
                  </a:p>
                </p:txBody>
              </p:sp>
            </p:grpSp>
            <p:sp>
              <p:nvSpPr>
                <p:cNvPr id="33" name="Rectangle 32">
                  <a:extLst>
                    <a:ext uri="{FF2B5EF4-FFF2-40B4-BE49-F238E27FC236}">
                      <a16:creationId xmlns:a16="http://schemas.microsoft.com/office/drawing/2014/main" id="{1B813683-F437-9C4D-A674-83C0E239FACA}"/>
                    </a:ext>
                  </a:extLst>
                </p:cNvPr>
                <p:cNvSpPr/>
                <p:nvPr/>
              </p:nvSpPr>
              <p:spPr>
                <a:xfrm>
                  <a:off x="10939878" y="315626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34" name="Rectangle 33">
                  <a:extLst>
                    <a:ext uri="{FF2B5EF4-FFF2-40B4-BE49-F238E27FC236}">
                      <a16:creationId xmlns:a16="http://schemas.microsoft.com/office/drawing/2014/main" id="{E90CEDDE-EF3E-7843-A60F-CD3A5E3BC4C0}"/>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35" name="Rectangle 34">
                  <a:extLst>
                    <a:ext uri="{FF2B5EF4-FFF2-40B4-BE49-F238E27FC236}">
                      <a16:creationId xmlns:a16="http://schemas.microsoft.com/office/drawing/2014/main" id="{E66650BF-651F-7243-83DC-2727AC2EF683}"/>
                    </a:ext>
                  </a:extLst>
                </p:cNvPr>
                <p:cNvSpPr/>
                <p:nvPr/>
              </p:nvSpPr>
              <p:spPr>
                <a:xfrm>
                  <a:off x="9635442" y="242030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36" name="Rectangle 35">
                  <a:extLst>
                    <a:ext uri="{FF2B5EF4-FFF2-40B4-BE49-F238E27FC236}">
                      <a16:creationId xmlns:a16="http://schemas.microsoft.com/office/drawing/2014/main" id="{4D607EC3-1C67-114F-99F6-CC4F1C87B814}"/>
                    </a:ext>
                  </a:extLst>
                </p:cNvPr>
                <p:cNvSpPr/>
                <p:nvPr/>
              </p:nvSpPr>
              <p:spPr>
                <a:xfrm>
                  <a:off x="10939878" y="240497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37" name="Rectangle 36">
                  <a:extLst>
                    <a:ext uri="{FF2B5EF4-FFF2-40B4-BE49-F238E27FC236}">
                      <a16:creationId xmlns:a16="http://schemas.microsoft.com/office/drawing/2014/main" id="{61E9A752-964B-9C40-AF5F-71BFB78E88DF}"/>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38" name="Rectangle 37">
                  <a:extLst>
                    <a:ext uri="{FF2B5EF4-FFF2-40B4-BE49-F238E27FC236}">
                      <a16:creationId xmlns:a16="http://schemas.microsoft.com/office/drawing/2014/main" id="{4ADC8585-4350-7C46-AEDA-F9C96AA53166}"/>
                    </a:ext>
                  </a:extLst>
                </p:cNvPr>
                <p:cNvSpPr/>
                <p:nvPr/>
              </p:nvSpPr>
              <p:spPr>
                <a:xfrm>
                  <a:off x="9636615" y="169322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39" name="Rectangle 38">
                  <a:extLst>
                    <a:ext uri="{FF2B5EF4-FFF2-40B4-BE49-F238E27FC236}">
                      <a16:creationId xmlns:a16="http://schemas.microsoft.com/office/drawing/2014/main" id="{4A12990B-9586-9548-8538-A2B14F515DB3}"/>
                    </a:ext>
                  </a:extLst>
                </p:cNvPr>
                <p:cNvSpPr/>
                <p:nvPr/>
              </p:nvSpPr>
              <p:spPr>
                <a:xfrm>
                  <a:off x="10941051" y="1677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grpSp>
          <p:cxnSp>
            <p:nvCxnSpPr>
              <p:cNvPr id="27" name="Straight Connector 26">
                <a:extLst>
                  <a:ext uri="{FF2B5EF4-FFF2-40B4-BE49-F238E27FC236}">
                    <a16:creationId xmlns:a16="http://schemas.microsoft.com/office/drawing/2014/main" id="{481BE0A8-F343-9843-B63C-4B3A7FE11903}"/>
                  </a:ext>
                </a:extLst>
              </p:cNvPr>
              <p:cNvCxnSpPr>
                <a:cxnSpLocks/>
              </p:cNvCxnSpPr>
              <p:nvPr/>
            </p:nvCxnSpPr>
            <p:spPr>
              <a:xfrm flipH="1">
                <a:off x="7509062" y="3569696"/>
                <a:ext cx="1272" cy="143902"/>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3BAF9DE-DC5C-0341-89B7-F1A9BB8FA307}"/>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ADBC6AC0-B326-5F49-A666-B34F15CEA1F6}"/>
                </a:ext>
              </a:extLst>
            </p:cNvPr>
            <p:cNvGrpSpPr/>
            <p:nvPr/>
          </p:nvGrpSpPr>
          <p:grpSpPr>
            <a:xfrm>
              <a:off x="7652554" y="4236188"/>
              <a:ext cx="3340391" cy="1196223"/>
              <a:chOff x="8234609" y="5441629"/>
              <a:chExt cx="3340391" cy="1196223"/>
            </a:xfrm>
          </p:grpSpPr>
          <p:grpSp>
            <p:nvGrpSpPr>
              <p:cNvPr id="59" name="Group 58">
                <a:extLst>
                  <a:ext uri="{FF2B5EF4-FFF2-40B4-BE49-F238E27FC236}">
                    <a16:creationId xmlns:a16="http://schemas.microsoft.com/office/drawing/2014/main" id="{825A316D-B8A2-1F46-B6C7-0D5D271D7D65}"/>
                  </a:ext>
                </a:extLst>
              </p:cNvPr>
              <p:cNvGrpSpPr/>
              <p:nvPr/>
            </p:nvGrpSpPr>
            <p:grpSpPr>
              <a:xfrm>
                <a:off x="8234609" y="5441629"/>
                <a:ext cx="3340391" cy="1196223"/>
                <a:chOff x="492192" y="5467361"/>
                <a:chExt cx="3340391" cy="1196223"/>
              </a:xfrm>
            </p:grpSpPr>
            <p:sp>
              <p:nvSpPr>
                <p:cNvPr id="65" name="Rounded Rectangle 64">
                  <a:extLst>
                    <a:ext uri="{FF2B5EF4-FFF2-40B4-BE49-F238E27FC236}">
                      <a16:creationId xmlns:a16="http://schemas.microsoft.com/office/drawing/2014/main" id="{87A0C875-EEB8-B143-AEC9-5B26C7EB75EB}"/>
                    </a:ext>
                  </a:extLst>
                </p:cNvPr>
                <p:cNvSpPr/>
                <p:nvPr/>
              </p:nvSpPr>
              <p:spPr>
                <a:xfrm>
                  <a:off x="492192" y="5467361"/>
                  <a:ext cx="3340391" cy="1196223"/>
                </a:xfrm>
                <a:prstGeom prst="roundRect">
                  <a:avLst/>
                </a:prstGeom>
                <a:solidFill>
                  <a:schemeClr val="bg1"/>
                </a:solidFill>
                <a:ln w="9525" cap="flat" cmpd="sng" algn="ctr">
                  <a:solidFill>
                    <a:srgbClr val="0000FF"/>
                  </a:solidFill>
                  <a:prstDash val="solid"/>
                </a:ln>
                <a:effectLst/>
              </p:spPr>
              <p:txBody>
                <a:bodyPr tIns="0" bIns="0" rtlCol="0" anchor="t" anchorCtr="0"/>
                <a:lstStyle/>
                <a:p>
                  <a:pPr algn="ctr" defTabSz="914400" rtl="0">
                    <a:defRPr/>
                  </a:pPr>
                  <a:r>
                    <a:rPr lang="en-US" sz="2800" b="1">
                      <a:ln w="9525">
                        <a:noFill/>
                      </a:ln>
                      <a:solidFill>
                        <a:schemeClr val="tx1"/>
                      </a:solidFill>
                    </a:rPr>
                    <a:t>Parallel File System</a:t>
                  </a:r>
                </a:p>
              </p:txBody>
            </p:sp>
            <p:grpSp>
              <p:nvGrpSpPr>
                <p:cNvPr id="66" name="Group 65">
                  <a:extLst>
                    <a:ext uri="{FF2B5EF4-FFF2-40B4-BE49-F238E27FC236}">
                      <a16:creationId xmlns:a16="http://schemas.microsoft.com/office/drawing/2014/main" id="{F547B02F-CC84-B249-AF07-0A31F5A20F06}"/>
                    </a:ext>
                  </a:extLst>
                </p:cNvPr>
                <p:cNvGrpSpPr/>
                <p:nvPr/>
              </p:nvGrpSpPr>
              <p:grpSpPr>
                <a:xfrm>
                  <a:off x="855508" y="6195468"/>
                  <a:ext cx="2713757" cy="411480"/>
                  <a:chOff x="855508" y="6195468"/>
                  <a:chExt cx="2713757" cy="411480"/>
                </a:xfrm>
              </p:grpSpPr>
              <p:sp>
                <p:nvSpPr>
                  <p:cNvPr id="67" name="Magnetic Disk 117">
                    <a:extLst>
                      <a:ext uri="{FF2B5EF4-FFF2-40B4-BE49-F238E27FC236}">
                        <a16:creationId xmlns:a16="http://schemas.microsoft.com/office/drawing/2014/main" id="{00207DE1-81B8-FB49-8010-AB3A15509792}"/>
                      </a:ext>
                    </a:extLst>
                  </p:cNvPr>
                  <p:cNvSpPr/>
                  <p:nvPr/>
                </p:nvSpPr>
                <p:spPr>
                  <a:xfrm>
                    <a:off x="2700324"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a:solidFill>
                        <a:prstClr val="white"/>
                      </a:solidFill>
                    </a:endParaRPr>
                  </a:p>
                </p:txBody>
              </p:sp>
              <p:sp>
                <p:nvSpPr>
                  <p:cNvPr id="68" name="Magnetic Disk 117">
                    <a:extLst>
                      <a:ext uri="{FF2B5EF4-FFF2-40B4-BE49-F238E27FC236}">
                        <a16:creationId xmlns:a16="http://schemas.microsoft.com/office/drawing/2014/main" id="{DBFBBFD5-CE57-BB4B-AA37-B2C6E48F123E}"/>
                      </a:ext>
                    </a:extLst>
                  </p:cNvPr>
                  <p:cNvSpPr/>
                  <p:nvPr/>
                </p:nvSpPr>
                <p:spPr>
                  <a:xfrm>
                    <a:off x="3161526"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a:solidFill>
                        <a:prstClr val="white"/>
                      </a:solidFill>
                    </a:endParaRPr>
                  </a:p>
                </p:txBody>
              </p:sp>
              <p:sp>
                <p:nvSpPr>
                  <p:cNvPr id="69" name="Magnetic Disk 116">
                    <a:extLst>
                      <a:ext uri="{FF2B5EF4-FFF2-40B4-BE49-F238E27FC236}">
                        <a16:creationId xmlns:a16="http://schemas.microsoft.com/office/drawing/2014/main" id="{EC55C8BB-9285-5244-B310-649945AE08B5}"/>
                      </a:ext>
                    </a:extLst>
                  </p:cNvPr>
                  <p:cNvSpPr/>
                  <p:nvPr/>
                </p:nvSpPr>
                <p:spPr>
                  <a:xfrm>
                    <a:off x="2239120"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a:solidFill>
                        <a:prstClr val="white"/>
                      </a:solidFill>
                    </a:endParaRPr>
                  </a:p>
                </p:txBody>
              </p:sp>
              <p:sp>
                <p:nvSpPr>
                  <p:cNvPr id="70" name="Magnetic Disk 117">
                    <a:extLst>
                      <a:ext uri="{FF2B5EF4-FFF2-40B4-BE49-F238E27FC236}">
                        <a16:creationId xmlns:a16="http://schemas.microsoft.com/office/drawing/2014/main" id="{F75567D9-4457-8B43-84A1-F4F3E7B7BC41}"/>
                      </a:ext>
                    </a:extLst>
                  </p:cNvPr>
                  <p:cNvSpPr/>
                  <p:nvPr/>
                </p:nvSpPr>
                <p:spPr>
                  <a:xfrm>
                    <a:off x="855508"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a:solidFill>
                        <a:prstClr val="white"/>
                      </a:solidFill>
                    </a:endParaRPr>
                  </a:p>
                </p:txBody>
              </p:sp>
              <p:sp>
                <p:nvSpPr>
                  <p:cNvPr id="71" name="Magnetic Disk 117">
                    <a:extLst>
                      <a:ext uri="{FF2B5EF4-FFF2-40B4-BE49-F238E27FC236}">
                        <a16:creationId xmlns:a16="http://schemas.microsoft.com/office/drawing/2014/main" id="{AF3BE18E-8D85-144C-8CF5-AFF9FB69F30D}"/>
                      </a:ext>
                    </a:extLst>
                  </p:cNvPr>
                  <p:cNvSpPr/>
                  <p:nvPr/>
                </p:nvSpPr>
                <p:spPr>
                  <a:xfrm>
                    <a:off x="1316712"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a:solidFill>
                        <a:prstClr val="white"/>
                      </a:solidFill>
                    </a:endParaRPr>
                  </a:p>
                </p:txBody>
              </p:sp>
              <p:sp>
                <p:nvSpPr>
                  <p:cNvPr id="72" name="Magnetic Disk 117">
                    <a:extLst>
                      <a:ext uri="{FF2B5EF4-FFF2-40B4-BE49-F238E27FC236}">
                        <a16:creationId xmlns:a16="http://schemas.microsoft.com/office/drawing/2014/main" id="{57FE590C-D04F-CC4F-85CC-567B3576DEB6}"/>
                      </a:ext>
                    </a:extLst>
                  </p:cNvPr>
                  <p:cNvSpPr/>
                  <p:nvPr/>
                </p:nvSpPr>
                <p:spPr>
                  <a:xfrm>
                    <a:off x="1777916"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a:solidFill>
                        <a:prstClr val="white"/>
                      </a:solidFill>
                    </a:endParaRPr>
                  </a:p>
                </p:txBody>
              </p:sp>
            </p:grpSp>
          </p:grpSp>
          <p:sp>
            <p:nvSpPr>
              <p:cNvPr id="60" name="Rectangle 59">
                <a:extLst>
                  <a:ext uri="{FF2B5EF4-FFF2-40B4-BE49-F238E27FC236}">
                    <a16:creationId xmlns:a16="http://schemas.microsoft.com/office/drawing/2014/main" id="{74344BB1-0A2C-F649-9C52-98BBB9117C6F}"/>
                  </a:ext>
                </a:extLst>
              </p:cNvPr>
              <p:cNvSpPr/>
              <p:nvPr/>
            </p:nvSpPr>
            <p:spPr>
              <a:xfrm>
                <a:off x="8527474" y="5874723"/>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61" name="Rectangle 60">
                <a:extLst>
                  <a:ext uri="{FF2B5EF4-FFF2-40B4-BE49-F238E27FC236}">
                    <a16:creationId xmlns:a16="http://schemas.microsoft.com/office/drawing/2014/main" id="{3DA0FE18-D620-B143-94A3-89E4EE70688E}"/>
                  </a:ext>
                </a:extLst>
              </p:cNvPr>
              <p:cNvSpPr/>
              <p:nvPr/>
            </p:nvSpPr>
            <p:spPr>
              <a:xfrm>
                <a:off x="9103309"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62" name="Rectangle 61">
                <a:extLst>
                  <a:ext uri="{FF2B5EF4-FFF2-40B4-BE49-F238E27FC236}">
                    <a16:creationId xmlns:a16="http://schemas.microsoft.com/office/drawing/2014/main" id="{CB49C07E-97BE-2C4B-B0D5-32B2026209B9}"/>
                  </a:ext>
                </a:extLst>
              </p:cNvPr>
              <p:cNvSpPr/>
              <p:nvPr/>
            </p:nvSpPr>
            <p:spPr>
              <a:xfrm>
                <a:off x="9679144"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63" name="Rectangle 62">
                <a:extLst>
                  <a:ext uri="{FF2B5EF4-FFF2-40B4-BE49-F238E27FC236}">
                    <a16:creationId xmlns:a16="http://schemas.microsoft.com/office/drawing/2014/main" id="{72104C87-CA39-A945-84CA-00C88B1BE966}"/>
                  </a:ext>
                </a:extLst>
              </p:cNvPr>
              <p:cNvSpPr/>
              <p:nvPr/>
            </p:nvSpPr>
            <p:spPr>
              <a:xfrm>
                <a:off x="10254979"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sp>
            <p:nvSpPr>
              <p:cNvPr id="64" name="Rectangle 63">
                <a:extLst>
                  <a:ext uri="{FF2B5EF4-FFF2-40B4-BE49-F238E27FC236}">
                    <a16:creationId xmlns:a16="http://schemas.microsoft.com/office/drawing/2014/main" id="{C2F2C74B-F041-0F4A-AB7B-F2CF9F5A646C}"/>
                  </a:ext>
                </a:extLst>
              </p:cNvPr>
              <p:cNvSpPr/>
              <p:nvPr/>
            </p:nvSpPr>
            <p:spPr>
              <a:xfrm>
                <a:off x="10830814"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a:solidFill>
                      <a:srgbClr val="000000"/>
                    </a:solidFill>
                  </a:rPr>
                  <a:t>SSD</a:t>
                </a:r>
              </a:p>
            </p:txBody>
          </p:sp>
        </p:grpSp>
      </p:grpSp>
    </p:spTree>
    <p:extLst>
      <p:ext uri="{BB962C8B-B14F-4D97-AF65-F5344CB8AC3E}">
        <p14:creationId xmlns:p14="http://schemas.microsoft.com/office/powerpoint/2010/main" val="1579460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1A6E-D278-0449-A270-4AF25EF46A89}"/>
              </a:ext>
            </a:extLst>
          </p:cNvPr>
          <p:cNvSpPr>
            <a:spLocks noGrp="1"/>
          </p:cNvSpPr>
          <p:nvPr>
            <p:ph type="title"/>
          </p:nvPr>
        </p:nvSpPr>
        <p:spPr/>
        <p:txBody>
          <a:bodyPr/>
          <a:lstStyle/>
          <a:p>
            <a:r>
              <a:rPr lang="en-US"/>
              <a:t>Performance Variation-Aware Scheduling</a:t>
            </a:r>
          </a:p>
        </p:txBody>
      </p:sp>
      <p:sp>
        <p:nvSpPr>
          <p:cNvPr id="4" name="Rectangle 3">
            <a:extLst>
              <a:ext uri="{FF2B5EF4-FFF2-40B4-BE49-F238E27FC236}">
                <a16:creationId xmlns:a16="http://schemas.microsoft.com/office/drawing/2014/main" id="{EE8B549F-A087-2646-BCEF-D9ACD27A85AB}"/>
              </a:ext>
            </a:extLst>
          </p:cNvPr>
          <p:cNvSpPr/>
          <p:nvPr/>
        </p:nvSpPr>
        <p:spPr>
          <a:xfrm>
            <a:off x="83907" y="3042682"/>
            <a:ext cx="6118110" cy="1200329"/>
          </a:xfrm>
          <a:prstGeom prst="rect">
            <a:avLst/>
          </a:prstGeom>
        </p:spPr>
        <p:txBody>
          <a:bodyPr wrap="square">
            <a:spAutoFit/>
          </a:bodyPr>
          <a:lstStyle/>
          <a:p>
            <a:pPr marL="285750" indent="-285750">
              <a:buFont typeface="Arial" panose="020B0604020202020204" pitchFamily="34" charset="0"/>
              <a:buChar char="•"/>
            </a:pPr>
            <a:r>
              <a:rPr lang="en-US">
                <a:latin typeface="LMRoman10"/>
              </a:rPr>
              <a:t>2.47x difference between the slowest/fastest node for MG </a:t>
            </a:r>
          </a:p>
          <a:p>
            <a:pPr marL="285750" indent="-285750">
              <a:buFont typeface="Arial" panose="020B0604020202020204" pitchFamily="34" charset="0"/>
              <a:buChar char="•"/>
            </a:pPr>
            <a:r>
              <a:rPr lang="en-US">
                <a:latin typeface="LMRoman10"/>
              </a:rPr>
              <a:t>1.91x difference for LULESH. </a:t>
            </a:r>
          </a:p>
          <a:p>
            <a:pPr marL="285750" indent="-285750">
              <a:buFont typeface="Arial" panose="020B0604020202020204" pitchFamily="34" charset="0"/>
              <a:buChar char="•"/>
            </a:pPr>
            <a:r>
              <a:rPr lang="en-US">
                <a:latin typeface="LMRoman10"/>
              </a:rPr>
              <a:t>Idea: capture deterministic variation by statically grouping nodes into performance classes</a:t>
            </a:r>
            <a:endParaRPr lang="en-US"/>
          </a:p>
        </p:txBody>
      </p:sp>
      <p:pic>
        <p:nvPicPr>
          <p:cNvPr id="5" name="Picture 4">
            <a:extLst>
              <a:ext uri="{FF2B5EF4-FFF2-40B4-BE49-F238E27FC236}">
                <a16:creationId xmlns:a16="http://schemas.microsoft.com/office/drawing/2014/main" id="{4A96AA09-9F3B-0840-B040-445028071BA6}"/>
              </a:ext>
            </a:extLst>
          </p:cNvPr>
          <p:cNvPicPr>
            <a:picLocks noChangeAspect="1"/>
          </p:cNvPicPr>
          <p:nvPr/>
        </p:nvPicPr>
        <p:blipFill rotWithShape="1">
          <a:blip r:embed="rId3"/>
          <a:srcRect t="10117" b="47133"/>
          <a:stretch/>
        </p:blipFill>
        <p:spPr>
          <a:xfrm>
            <a:off x="83907" y="1351183"/>
            <a:ext cx="6118110" cy="1769299"/>
          </a:xfrm>
          <a:prstGeom prst="rect">
            <a:avLst/>
          </a:prstGeom>
        </p:spPr>
      </p:pic>
      <p:pic>
        <p:nvPicPr>
          <p:cNvPr id="6" name="Picture 5">
            <a:extLst>
              <a:ext uri="{FF2B5EF4-FFF2-40B4-BE49-F238E27FC236}">
                <a16:creationId xmlns:a16="http://schemas.microsoft.com/office/drawing/2014/main" id="{BAF5F1C6-02AD-0E42-A47E-AA0A96BB8888}"/>
              </a:ext>
            </a:extLst>
          </p:cNvPr>
          <p:cNvPicPr>
            <a:picLocks noChangeAspect="1"/>
          </p:cNvPicPr>
          <p:nvPr/>
        </p:nvPicPr>
        <p:blipFill rotWithShape="1">
          <a:blip r:embed="rId4"/>
          <a:srcRect l="34393"/>
          <a:stretch/>
        </p:blipFill>
        <p:spPr>
          <a:xfrm>
            <a:off x="6202017" y="2235832"/>
            <a:ext cx="5817206" cy="2668043"/>
          </a:xfrm>
          <a:prstGeom prst="rect">
            <a:avLst/>
          </a:prstGeom>
        </p:spPr>
      </p:pic>
      <p:sp>
        <p:nvSpPr>
          <p:cNvPr id="8" name="Rectangle 7">
            <a:extLst>
              <a:ext uri="{FF2B5EF4-FFF2-40B4-BE49-F238E27FC236}">
                <a16:creationId xmlns:a16="http://schemas.microsoft.com/office/drawing/2014/main" id="{3FF602D4-550D-4847-BFD4-F4FABE71FAC7}"/>
              </a:ext>
            </a:extLst>
          </p:cNvPr>
          <p:cNvSpPr/>
          <p:nvPr/>
        </p:nvSpPr>
        <p:spPr bwMode="auto">
          <a:xfrm>
            <a:off x="6641820" y="4999383"/>
            <a:ext cx="5115339" cy="1250899"/>
          </a:xfrm>
          <a:prstGeom prst="rect">
            <a:avLst/>
          </a:prstGeom>
          <a:solidFill>
            <a:srgbClr val="376092"/>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a:solidFill>
                  <a:schemeClr val="bg1"/>
                </a:solidFill>
              </a:rPr>
              <a:t>Flux’s graph-based resource model easily and effectively enables this variation-aware scheduler optimization</a:t>
            </a:r>
          </a:p>
        </p:txBody>
      </p:sp>
      <p:pic>
        <p:nvPicPr>
          <p:cNvPr id="9" name="Picture 8">
            <a:extLst>
              <a:ext uri="{FF2B5EF4-FFF2-40B4-BE49-F238E27FC236}">
                <a16:creationId xmlns:a16="http://schemas.microsoft.com/office/drawing/2014/main" id="{0AC151EA-8A26-5E44-AF2A-C12B4F3C9AF4}"/>
              </a:ext>
            </a:extLst>
          </p:cNvPr>
          <p:cNvPicPr>
            <a:picLocks noChangeAspect="1"/>
          </p:cNvPicPr>
          <p:nvPr/>
        </p:nvPicPr>
        <p:blipFill>
          <a:blip r:embed="rId5"/>
          <a:stretch>
            <a:fillRect/>
          </a:stretch>
        </p:blipFill>
        <p:spPr>
          <a:xfrm>
            <a:off x="3454794" y="4008286"/>
            <a:ext cx="2393561" cy="2379142"/>
          </a:xfrm>
          <a:prstGeom prst="rect">
            <a:avLst/>
          </a:prstGeom>
        </p:spPr>
      </p:pic>
      <p:sp>
        <p:nvSpPr>
          <p:cNvPr id="10" name="Rectangle 9">
            <a:extLst>
              <a:ext uri="{FF2B5EF4-FFF2-40B4-BE49-F238E27FC236}">
                <a16:creationId xmlns:a16="http://schemas.microsoft.com/office/drawing/2014/main" id="{D3CD54D8-1240-3843-91BA-5F480F49D3C0}"/>
              </a:ext>
            </a:extLst>
          </p:cNvPr>
          <p:cNvSpPr/>
          <p:nvPr/>
        </p:nvSpPr>
        <p:spPr>
          <a:xfrm>
            <a:off x="6202017" y="1465674"/>
            <a:ext cx="5906076" cy="923330"/>
          </a:xfrm>
          <a:prstGeom prst="rect">
            <a:avLst/>
          </a:prstGeom>
        </p:spPr>
        <p:txBody>
          <a:bodyPr wrap="square">
            <a:spAutoFit/>
          </a:bodyPr>
          <a:lstStyle/>
          <a:p>
            <a:pPr marL="285750" indent="-285750">
              <a:buFont typeface="Arial" panose="020B0604020202020204" pitchFamily="34" charset="0"/>
              <a:buChar char="•"/>
            </a:pPr>
            <a:r>
              <a:rPr lang="en-US">
                <a:latin typeface="LMRoman10"/>
              </a:rPr>
              <a:t>Implement a variation-aware match policy plugin with Flux’s graph scheduler</a:t>
            </a:r>
          </a:p>
          <a:p>
            <a:pPr marL="285750" indent="-285750">
              <a:buFont typeface="Arial" panose="020B0604020202020204" pitchFamily="34" charset="0"/>
              <a:buChar char="•"/>
            </a:pPr>
            <a:r>
              <a:rPr lang="en-US">
                <a:latin typeface="LMRoman10"/>
              </a:rPr>
              <a:t>Goal: minimize the difference in perf classes within a job</a:t>
            </a:r>
            <a:endParaRPr lang="en-US"/>
          </a:p>
        </p:txBody>
      </p:sp>
    </p:spTree>
    <p:extLst>
      <p:ext uri="{BB962C8B-B14F-4D97-AF65-F5344CB8AC3E}">
        <p14:creationId xmlns:p14="http://schemas.microsoft.com/office/powerpoint/2010/main" val="387400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3127F-F914-644F-ADCA-6CC74619544B}"/>
              </a:ext>
            </a:extLst>
          </p:cNvPr>
          <p:cNvPicPr>
            <a:picLocks noChangeAspect="1"/>
          </p:cNvPicPr>
          <p:nvPr/>
        </p:nvPicPr>
        <p:blipFill>
          <a:blip r:embed="rId2"/>
          <a:srcRect/>
          <a:stretch/>
        </p:blipFill>
        <p:spPr>
          <a:xfrm>
            <a:off x="6931452" y="1294416"/>
            <a:ext cx="5118807" cy="5087595"/>
          </a:xfrm>
          <a:prstGeom prst="rect">
            <a:avLst/>
          </a:prstGeom>
        </p:spPr>
      </p:pic>
      <p:sp>
        <p:nvSpPr>
          <p:cNvPr id="5" name="Title 4"/>
          <p:cNvSpPr>
            <a:spLocks noGrp="1"/>
          </p:cNvSpPr>
          <p:nvPr>
            <p:ph type="title"/>
          </p:nvPr>
        </p:nvSpPr>
        <p:spPr/>
        <p:txBody>
          <a:bodyPr/>
          <a:lstStyle/>
          <a:p>
            <a:r>
              <a:rPr lang="en-US"/>
              <a:t>Cloud Bursting</a:t>
            </a:r>
          </a:p>
        </p:txBody>
      </p:sp>
      <p:sp>
        <p:nvSpPr>
          <p:cNvPr id="6" name="Content Placeholder 5"/>
          <p:cNvSpPr>
            <a:spLocks noGrp="1"/>
          </p:cNvSpPr>
          <p:nvPr>
            <p:ph idx="1"/>
          </p:nvPr>
        </p:nvSpPr>
        <p:spPr>
          <a:xfrm>
            <a:off x="500270" y="1405371"/>
            <a:ext cx="6431182" cy="4053307"/>
          </a:xfrm>
        </p:spPr>
        <p:txBody>
          <a:bodyPr>
            <a:normAutofit/>
          </a:bodyPr>
          <a:lstStyle/>
          <a:p>
            <a:r>
              <a:rPr lang="en-US" sz="2800"/>
              <a:t>Hierarchical Scheduling works for bursting: cloud is just another level</a:t>
            </a:r>
          </a:p>
          <a:p>
            <a:r>
              <a:rPr lang="en-US" sz="2800"/>
              <a:t>traditional schedulers not designed for resource dynamism</a:t>
            </a:r>
          </a:p>
          <a:p>
            <a:pPr lvl="1"/>
            <a:r>
              <a:rPr lang="en-US" sz="2400"/>
              <a:t>often hard to add new relationships without scheduler modification/restart</a:t>
            </a:r>
          </a:p>
          <a:p>
            <a:r>
              <a:rPr lang="en-US" sz="2800"/>
              <a:t>elastic resource addition/removal are graph operations</a:t>
            </a:r>
          </a:p>
        </p:txBody>
      </p:sp>
      <p:sp>
        <p:nvSpPr>
          <p:cNvPr id="7" name="Rectangle 7">
            <a:extLst>
              <a:ext uri="{FF2B5EF4-FFF2-40B4-BE49-F238E27FC236}">
                <a16:creationId xmlns:a16="http://schemas.microsoft.com/office/drawing/2014/main" id="{9A6FC966-BD41-3940-9F99-F761FAF3061B}"/>
              </a:ext>
            </a:extLst>
          </p:cNvPr>
          <p:cNvSpPr>
            <a:spLocks noChangeArrowheads="1"/>
          </p:cNvSpPr>
          <p:nvPr/>
        </p:nvSpPr>
        <p:spPr bwMode="auto">
          <a:xfrm>
            <a:off x="87796" y="5458680"/>
            <a:ext cx="6843656" cy="92333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a:solidFill>
                  <a:schemeClr val="bg1"/>
                </a:solidFill>
                <a:latin typeface="Calibri" panose="020F0502020204030204" pitchFamily="34" charset="0"/>
                <a:cs typeface="Calibri" panose="020F0502020204030204" pitchFamily="34" charset="0"/>
              </a:rPr>
              <a:t>Check out our breakout slides on “</a:t>
            </a:r>
            <a:r>
              <a:rPr lang="en-US" i="1">
                <a:solidFill>
                  <a:schemeClr val="bg1"/>
                </a:solidFill>
                <a:latin typeface="Calibri" panose="020F0502020204030204" pitchFamily="34" charset="0"/>
                <a:cs typeface="Calibri" panose="020F0502020204030204" pitchFamily="34" charset="0"/>
              </a:rPr>
              <a:t>Converging on a Unified Scheduling and Management Framework for HPC and Cloud Tasks” </a:t>
            </a:r>
            <a:r>
              <a:rPr lang="en-US">
                <a:solidFill>
                  <a:schemeClr val="bg1"/>
                </a:solidFill>
                <a:latin typeface="Calibri" panose="020F0502020204030204" pitchFamily="34" charset="0"/>
                <a:cs typeface="Calibri" panose="020F0502020204030204" pitchFamily="34" charset="0"/>
              </a:rPr>
              <a:t>(https://</a:t>
            </a:r>
            <a:r>
              <a:rPr lang="en-US" err="1">
                <a:solidFill>
                  <a:schemeClr val="bg1"/>
                </a:solidFill>
                <a:latin typeface="Calibri" panose="020F0502020204030204" pitchFamily="34" charset="0"/>
                <a:cs typeface="Calibri" panose="020F0502020204030204" pitchFamily="34" charset="0"/>
              </a:rPr>
              <a:t>whova.com</a:t>
            </a:r>
            <a:r>
              <a:rPr lang="en-US">
                <a:solidFill>
                  <a:schemeClr val="bg1"/>
                </a:solidFill>
                <a:latin typeface="Calibri" panose="020F0502020204030204" pitchFamily="34" charset="0"/>
                <a:cs typeface="Calibri" panose="020F0502020204030204" pitchFamily="34" charset="0"/>
              </a:rPr>
              <a:t>/portal/webapp/ecpan_202104/Agenda/1511029)</a:t>
            </a:r>
          </a:p>
        </p:txBody>
      </p:sp>
    </p:spTree>
    <p:extLst>
      <p:ext uri="{BB962C8B-B14F-4D97-AF65-F5344CB8AC3E}">
        <p14:creationId xmlns:p14="http://schemas.microsoft.com/office/powerpoint/2010/main" val="3290476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46C100E-6CB9-1F4E-BDC9-0AB604B8D114}"/>
              </a:ext>
            </a:extLst>
          </p:cNvPr>
          <p:cNvSpPr txBox="1">
            <a:spLocks/>
          </p:cNvSpPr>
          <p:nvPr/>
        </p:nvSpPr>
        <p:spPr>
          <a:xfrm>
            <a:off x="435366" y="2909148"/>
            <a:ext cx="10972800" cy="1039704"/>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latin typeface="Avenir" panose="02000503020000020003" pitchFamily="2" charset="0"/>
              </a:rPr>
              <a:t> </a:t>
            </a:r>
          </a:p>
          <a:p>
            <a:pPr defTabSz="914400"/>
            <a:endParaRPr lang="en-US">
              <a:latin typeface="Avenir" panose="02000503020000020003" pitchFamily="2" charset="0"/>
            </a:endParaRPr>
          </a:p>
          <a:p>
            <a:pPr defTabSz="914400"/>
            <a:r>
              <a:rPr lang="en-US" sz="1200" b="1">
                <a:latin typeface="Avenir" panose="02000503020000020003" pitchFamily="2" charset="0"/>
              </a:rPr>
              <a:t>Acknowledgment</a:t>
            </a:r>
            <a:r>
              <a:rPr lang="en-US" sz="1200">
                <a:latin typeface="Avenir" panose="02000503020000020003" pitchFamily="2" charset="0"/>
              </a:rPr>
              <a:t>: Dong H. </a:t>
            </a:r>
            <a:r>
              <a:rPr lang="en-US" sz="1200" err="1">
                <a:latin typeface="Avenir" panose="02000503020000020003" pitchFamily="2" charset="0"/>
              </a:rPr>
              <a:t>Ahn</a:t>
            </a:r>
            <a:r>
              <a:rPr lang="en-US" sz="1200">
                <a:latin typeface="Avenir" panose="02000503020000020003" pitchFamily="2" charset="0"/>
              </a:rPr>
              <a:t>, Ned Bass, </a:t>
            </a:r>
            <a:r>
              <a:rPr lang="en-US" sz="1200" err="1">
                <a:latin typeface="Avenir" panose="02000503020000020003" pitchFamily="2" charset="0"/>
              </a:rPr>
              <a:t>Subhendu</a:t>
            </a:r>
            <a:r>
              <a:rPr lang="en-US" sz="1200">
                <a:latin typeface="Avenir" panose="02000503020000020003" pitchFamily="2" charset="0"/>
              </a:rPr>
              <a:t> Behera, Albert Chu, Kyle Chard, Brandon Cook, James Corbett, Ryan Day, Franc Di Natalie, David </a:t>
            </a:r>
            <a:r>
              <a:rPr lang="en-US" sz="1200" err="1">
                <a:latin typeface="Avenir" panose="02000503020000020003" pitchFamily="2" charset="0"/>
              </a:rPr>
              <a:t>Domyancic</a:t>
            </a:r>
            <a:r>
              <a:rPr lang="en-US" sz="1200">
                <a:latin typeface="Avenir" panose="02000503020000020003" pitchFamily="2" charset="0"/>
              </a:rPr>
              <a:t>, Phil Eckert, Stephen Herbein, Jim Garlick, Elsa </a:t>
            </a:r>
            <a:r>
              <a:rPr lang="en-US" sz="1200" err="1">
                <a:latin typeface="Avenir" panose="02000503020000020003" pitchFamily="2" charset="0"/>
              </a:rPr>
              <a:t>Gonsiorowski</a:t>
            </a:r>
            <a:r>
              <a:rPr lang="en-US" sz="1200">
                <a:latin typeface="Avenir" panose="02000503020000020003" pitchFamily="2" charset="0"/>
              </a:rPr>
              <a:t>, Mark </a:t>
            </a:r>
            <a:r>
              <a:rPr lang="en-US" sz="1200" err="1">
                <a:latin typeface="Avenir" panose="02000503020000020003" pitchFamily="2" charset="0"/>
              </a:rPr>
              <a:t>Grondona</a:t>
            </a:r>
            <a:r>
              <a:rPr lang="en-US" sz="1200">
                <a:latin typeface="Avenir" panose="02000503020000020003" pitchFamily="2" charset="0"/>
              </a:rPr>
              <a:t>, Helgi </a:t>
            </a:r>
            <a:r>
              <a:rPr lang="en-US" sz="1200" err="1">
                <a:latin typeface="Avenir" panose="02000503020000020003" pitchFamily="2" charset="0"/>
              </a:rPr>
              <a:t>Ingolfsson</a:t>
            </a:r>
            <a:r>
              <a:rPr lang="en-US" sz="1200">
                <a:latin typeface="Avenir" panose="02000503020000020003" pitchFamily="2" charset="0"/>
              </a:rPr>
              <a:t>, </a:t>
            </a:r>
            <a:r>
              <a:rPr lang="en-US" sz="1200" err="1">
                <a:latin typeface="Avenir" panose="02000503020000020003" pitchFamily="2" charset="0"/>
              </a:rPr>
              <a:t>Shantenu</a:t>
            </a:r>
            <a:r>
              <a:rPr lang="en-US" sz="1200">
                <a:latin typeface="Avenir" panose="02000503020000020003" pitchFamily="2" charset="0"/>
              </a:rPr>
              <a:t> Jha, </a:t>
            </a:r>
            <a:r>
              <a:rPr lang="en-US" sz="1200" err="1">
                <a:latin typeface="Avenir" panose="02000503020000020003" pitchFamily="2" charset="0"/>
              </a:rPr>
              <a:t>Zvonko</a:t>
            </a:r>
            <a:r>
              <a:rPr lang="en-US" sz="1200">
                <a:latin typeface="Avenir" panose="02000503020000020003" pitchFamily="2" charset="0"/>
              </a:rPr>
              <a:t> Kaiser, Dan Laney, Carlos Eduardo Gutierrez, Edgar Leon, Don Lipari, Daniel Milroy, Joseph Koning, Claudia </a:t>
            </a:r>
            <a:r>
              <a:rPr lang="en-US" sz="1200" err="1">
                <a:latin typeface="Avenir" panose="02000503020000020003" pitchFamily="2" charset="0"/>
              </a:rPr>
              <a:t>Misale</a:t>
            </a:r>
            <a:r>
              <a:rPr lang="en-US" sz="1200">
                <a:latin typeface="Avenir" panose="02000503020000020003" pitchFamily="2" charset="0"/>
              </a:rPr>
              <a:t>, Chris Moussa, Frank Muller, </a:t>
            </a:r>
            <a:r>
              <a:rPr lang="en-US" sz="1200" err="1">
                <a:latin typeface="Avenir" panose="02000503020000020003" pitchFamily="2" charset="0"/>
              </a:rPr>
              <a:t>Tapasya</a:t>
            </a:r>
            <a:r>
              <a:rPr lang="en-US" sz="1200">
                <a:latin typeface="Avenir" panose="02000503020000020003" pitchFamily="2" charset="0"/>
              </a:rPr>
              <a:t> </a:t>
            </a:r>
            <a:r>
              <a:rPr lang="en-US" sz="1200" err="1">
                <a:latin typeface="Avenir" panose="02000503020000020003" pitchFamily="2" charset="0"/>
              </a:rPr>
              <a:t>Patki</a:t>
            </a:r>
            <a:r>
              <a:rPr lang="en-US" sz="1200">
                <a:latin typeface="Avenir" panose="02000503020000020003" pitchFamily="2" charset="0"/>
              </a:rPr>
              <a:t>, </a:t>
            </a:r>
            <a:r>
              <a:rPr lang="en-US" sz="1200" err="1">
                <a:latin typeface="Avenir" panose="02000503020000020003" pitchFamily="2" charset="0"/>
              </a:rPr>
              <a:t>Yoonho</a:t>
            </a:r>
            <a:r>
              <a:rPr lang="en-US" sz="1200">
                <a:latin typeface="Avenir" panose="02000503020000020003" pitchFamily="2" charset="0"/>
              </a:rPr>
              <a:t> Park, Luc Peterson, Barry Rountree, Thomas R. W. </a:t>
            </a:r>
            <a:r>
              <a:rPr lang="en-US" sz="1200" err="1">
                <a:latin typeface="Avenir" panose="02000503020000020003" pitchFamily="2" charset="0"/>
              </a:rPr>
              <a:t>Scogland</a:t>
            </a:r>
            <a:r>
              <a:rPr lang="en-US" sz="1200">
                <a:latin typeface="Avenir" panose="02000503020000020003" pitchFamily="2" charset="0"/>
              </a:rPr>
              <a:t>, Becky </a:t>
            </a:r>
            <a:r>
              <a:rPr lang="en-US" sz="1200" err="1">
                <a:latin typeface="Avenir" panose="02000503020000020003" pitchFamily="2" charset="0"/>
              </a:rPr>
              <a:t>Springmeyer</a:t>
            </a:r>
            <a:r>
              <a:rPr lang="en-US" sz="1200">
                <a:latin typeface="Avenir" panose="02000503020000020003" pitchFamily="2" charset="0"/>
              </a:rPr>
              <a:t>, Michela </a:t>
            </a:r>
            <a:r>
              <a:rPr lang="en-US" sz="1200" err="1">
                <a:latin typeface="Avenir" panose="02000503020000020003" pitchFamily="2" charset="0"/>
              </a:rPr>
              <a:t>Taufer</a:t>
            </a:r>
            <a:r>
              <a:rPr lang="en-US" sz="1200">
                <a:latin typeface="Avenir" panose="02000503020000020003" pitchFamily="2" charset="0"/>
              </a:rPr>
              <a:t>, Jae-Seung </a:t>
            </a:r>
            <a:r>
              <a:rPr lang="en-US" sz="1200" err="1">
                <a:latin typeface="Avenir" panose="02000503020000020003" pitchFamily="2" charset="0"/>
              </a:rPr>
              <a:t>Yeom</a:t>
            </a:r>
            <a:r>
              <a:rPr lang="en-US" sz="1200">
                <a:latin typeface="Avenir" panose="02000503020000020003" pitchFamily="2" charset="0"/>
              </a:rPr>
              <a:t>, Veronica Vergara and </a:t>
            </a:r>
            <a:r>
              <a:rPr lang="en-US" sz="1200" err="1">
                <a:latin typeface="Avenir" panose="02000503020000020003" pitchFamily="2" charset="0"/>
              </a:rPr>
              <a:t>Xiaohua</a:t>
            </a:r>
            <a:r>
              <a:rPr lang="en-US" sz="1200">
                <a:latin typeface="Avenir" panose="02000503020000020003" pitchFamily="2" charset="0"/>
              </a:rPr>
              <a:t> Zhang</a:t>
            </a:r>
          </a:p>
        </p:txBody>
      </p:sp>
      <p:sp>
        <p:nvSpPr>
          <p:cNvPr id="8" name="Title 7"/>
          <p:cNvSpPr>
            <a:spLocks noGrp="1"/>
          </p:cNvSpPr>
          <p:nvPr>
            <p:ph type="title"/>
          </p:nvPr>
        </p:nvSpPr>
        <p:spPr/>
        <p:txBody>
          <a:bodyPr/>
          <a:lstStyle/>
          <a:p>
            <a:r>
              <a:rPr lang="en-US">
                <a:latin typeface="Calibri" panose="020F0502020204030204" pitchFamily="34" charset="0"/>
                <a:cs typeface="Calibri" panose="020F0502020204030204" pitchFamily="34" charset="0"/>
              </a:rPr>
              <a:t>Play The Full Game!</a:t>
            </a:r>
          </a:p>
        </p:txBody>
      </p:sp>
      <p:sp>
        <p:nvSpPr>
          <p:cNvPr id="11" name="Text Placeholder 10"/>
          <p:cNvSpPr>
            <a:spLocks noGrp="1"/>
          </p:cNvSpPr>
          <p:nvPr>
            <p:ph type="body" sz="quarter" idx="13"/>
          </p:nvPr>
        </p:nvSpPr>
        <p:spPr/>
        <p:txBody>
          <a:bodyPr/>
          <a:lstStyle/>
          <a:p>
            <a:pPr marL="58738" indent="-1588"/>
            <a:r>
              <a:rPr lang="en-US" sz="1800">
                <a:latin typeface="Avenir" panose="02000503020000020003" pitchFamily="2" charset="0"/>
                <a:cs typeface="Calibri" panose="020F0502020204030204" pitchFamily="34" charset="0"/>
              </a:rPr>
              <a:t>Flux Tutorial at ECP Annual Meeting, April 14, 2020</a:t>
            </a:r>
          </a:p>
        </p:txBody>
      </p:sp>
      <p:sp>
        <p:nvSpPr>
          <p:cNvPr id="5" name="Text Placeholder 4"/>
          <p:cNvSpPr>
            <a:spLocks noGrp="1"/>
          </p:cNvSpPr>
          <p:nvPr>
            <p:ph type="body" sz="quarter" idx="14"/>
          </p:nvPr>
        </p:nvSpPr>
        <p:spPr>
          <a:xfrm>
            <a:off x="8115300" y="2394751"/>
            <a:ext cx="3212001" cy="477838"/>
          </a:xfrm>
        </p:spPr>
        <p:txBody>
          <a:bodyPr/>
          <a:lstStyle/>
          <a:p>
            <a:pPr lvl="0"/>
            <a:r>
              <a:rPr lang="en-US"/>
              <a:t>Dan Milroy</a:t>
            </a:r>
          </a:p>
        </p:txBody>
      </p:sp>
    </p:spTree>
    <p:extLst>
      <p:ext uri="{BB962C8B-B14F-4D97-AF65-F5344CB8AC3E}">
        <p14:creationId xmlns:p14="http://schemas.microsoft.com/office/powerpoint/2010/main" val="2884970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46C100E-6CB9-1F4E-BDC9-0AB604B8D114}"/>
              </a:ext>
            </a:extLst>
          </p:cNvPr>
          <p:cNvSpPr txBox="1">
            <a:spLocks/>
          </p:cNvSpPr>
          <p:nvPr/>
        </p:nvSpPr>
        <p:spPr>
          <a:xfrm>
            <a:off x="435366" y="2909148"/>
            <a:ext cx="10972800" cy="1039704"/>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latin typeface="Avenir" panose="02000503020000020003" pitchFamily="2" charset="0"/>
              </a:rPr>
              <a:t> </a:t>
            </a:r>
          </a:p>
          <a:p>
            <a:pPr defTabSz="914400"/>
            <a:endParaRPr lang="en-US">
              <a:latin typeface="Avenir" panose="02000503020000020003" pitchFamily="2" charset="0"/>
            </a:endParaRPr>
          </a:p>
          <a:p>
            <a:pPr defTabSz="914400"/>
            <a:r>
              <a:rPr lang="en-US" sz="1200" b="1">
                <a:latin typeface="Avenir" panose="02000503020000020003" pitchFamily="2" charset="0"/>
              </a:rPr>
              <a:t>Acknowledgment</a:t>
            </a:r>
            <a:r>
              <a:rPr lang="en-US" sz="1200">
                <a:latin typeface="Avenir" panose="02000503020000020003" pitchFamily="2" charset="0"/>
              </a:rPr>
              <a:t>: Dong H. </a:t>
            </a:r>
            <a:r>
              <a:rPr lang="en-US" sz="1200" err="1">
                <a:latin typeface="Avenir" panose="02000503020000020003" pitchFamily="2" charset="0"/>
              </a:rPr>
              <a:t>Ahn</a:t>
            </a:r>
            <a:r>
              <a:rPr lang="en-US" sz="1200">
                <a:latin typeface="Avenir" panose="02000503020000020003" pitchFamily="2" charset="0"/>
              </a:rPr>
              <a:t>, Ned Bass, </a:t>
            </a:r>
            <a:r>
              <a:rPr lang="en-US" sz="1200" err="1">
                <a:latin typeface="Avenir" panose="02000503020000020003" pitchFamily="2" charset="0"/>
              </a:rPr>
              <a:t>Subhendu</a:t>
            </a:r>
            <a:r>
              <a:rPr lang="en-US" sz="1200">
                <a:latin typeface="Avenir" panose="02000503020000020003" pitchFamily="2" charset="0"/>
              </a:rPr>
              <a:t> Behera, Albert Chu, Kyle Chard, Brandon Cook, James Corbett, Ryan Day, Franc Di Natalie, David </a:t>
            </a:r>
            <a:r>
              <a:rPr lang="en-US" sz="1200" err="1">
                <a:latin typeface="Avenir" panose="02000503020000020003" pitchFamily="2" charset="0"/>
              </a:rPr>
              <a:t>Domyancic</a:t>
            </a:r>
            <a:r>
              <a:rPr lang="en-US" sz="1200">
                <a:latin typeface="Avenir" panose="02000503020000020003" pitchFamily="2" charset="0"/>
              </a:rPr>
              <a:t>, Phil Eckert, Stephen Herbein, Jim Garlick, Elsa </a:t>
            </a:r>
            <a:r>
              <a:rPr lang="en-US" sz="1200" err="1">
                <a:latin typeface="Avenir" panose="02000503020000020003" pitchFamily="2" charset="0"/>
              </a:rPr>
              <a:t>Gonsiorowski</a:t>
            </a:r>
            <a:r>
              <a:rPr lang="en-US" sz="1200">
                <a:latin typeface="Avenir" panose="02000503020000020003" pitchFamily="2" charset="0"/>
              </a:rPr>
              <a:t>, Mark </a:t>
            </a:r>
            <a:r>
              <a:rPr lang="en-US" sz="1200" err="1">
                <a:latin typeface="Avenir" panose="02000503020000020003" pitchFamily="2" charset="0"/>
              </a:rPr>
              <a:t>Grondona</a:t>
            </a:r>
            <a:r>
              <a:rPr lang="en-US" sz="1200">
                <a:latin typeface="Avenir" panose="02000503020000020003" pitchFamily="2" charset="0"/>
              </a:rPr>
              <a:t>, Helgi </a:t>
            </a:r>
            <a:r>
              <a:rPr lang="en-US" sz="1200" err="1">
                <a:latin typeface="Avenir" panose="02000503020000020003" pitchFamily="2" charset="0"/>
              </a:rPr>
              <a:t>Ingolfsson</a:t>
            </a:r>
            <a:r>
              <a:rPr lang="en-US" sz="1200">
                <a:latin typeface="Avenir" panose="02000503020000020003" pitchFamily="2" charset="0"/>
              </a:rPr>
              <a:t>, </a:t>
            </a:r>
            <a:r>
              <a:rPr lang="en-US" sz="1200" err="1">
                <a:latin typeface="Avenir" panose="02000503020000020003" pitchFamily="2" charset="0"/>
              </a:rPr>
              <a:t>Shantenu</a:t>
            </a:r>
            <a:r>
              <a:rPr lang="en-US" sz="1200">
                <a:latin typeface="Avenir" panose="02000503020000020003" pitchFamily="2" charset="0"/>
              </a:rPr>
              <a:t> Jha, </a:t>
            </a:r>
            <a:r>
              <a:rPr lang="en-US" sz="1200" err="1">
                <a:latin typeface="Avenir" panose="02000503020000020003" pitchFamily="2" charset="0"/>
              </a:rPr>
              <a:t>Zvonko</a:t>
            </a:r>
            <a:r>
              <a:rPr lang="en-US" sz="1200">
                <a:latin typeface="Avenir" panose="02000503020000020003" pitchFamily="2" charset="0"/>
              </a:rPr>
              <a:t> Kaiser, Dan Laney, Carlos Eduardo Gutierrez, Edgar Leon, Don Lipari, Daniel Milroy, Joseph Koning, Claudia </a:t>
            </a:r>
            <a:r>
              <a:rPr lang="en-US" sz="1200" err="1">
                <a:latin typeface="Avenir" panose="02000503020000020003" pitchFamily="2" charset="0"/>
              </a:rPr>
              <a:t>Misale</a:t>
            </a:r>
            <a:r>
              <a:rPr lang="en-US" sz="1200">
                <a:latin typeface="Avenir" panose="02000503020000020003" pitchFamily="2" charset="0"/>
              </a:rPr>
              <a:t>, Chris Moussa, Frank Muller, </a:t>
            </a:r>
            <a:r>
              <a:rPr lang="en-US" sz="1200" err="1">
                <a:latin typeface="Avenir" panose="02000503020000020003" pitchFamily="2" charset="0"/>
              </a:rPr>
              <a:t>Tapasya</a:t>
            </a:r>
            <a:r>
              <a:rPr lang="en-US" sz="1200">
                <a:latin typeface="Avenir" panose="02000503020000020003" pitchFamily="2" charset="0"/>
              </a:rPr>
              <a:t> </a:t>
            </a:r>
            <a:r>
              <a:rPr lang="en-US" sz="1200" err="1">
                <a:latin typeface="Avenir" panose="02000503020000020003" pitchFamily="2" charset="0"/>
              </a:rPr>
              <a:t>Patki</a:t>
            </a:r>
            <a:r>
              <a:rPr lang="en-US" sz="1200">
                <a:latin typeface="Avenir" panose="02000503020000020003" pitchFamily="2" charset="0"/>
              </a:rPr>
              <a:t>, </a:t>
            </a:r>
            <a:r>
              <a:rPr lang="en-US" sz="1200" err="1">
                <a:latin typeface="Avenir" panose="02000503020000020003" pitchFamily="2" charset="0"/>
              </a:rPr>
              <a:t>Yoonho</a:t>
            </a:r>
            <a:r>
              <a:rPr lang="en-US" sz="1200">
                <a:latin typeface="Avenir" panose="02000503020000020003" pitchFamily="2" charset="0"/>
              </a:rPr>
              <a:t> Park, Luc Peterson, Barry Rountree, Thomas R. W. </a:t>
            </a:r>
            <a:r>
              <a:rPr lang="en-US" sz="1200" err="1">
                <a:latin typeface="Avenir" panose="02000503020000020003" pitchFamily="2" charset="0"/>
              </a:rPr>
              <a:t>Scogland</a:t>
            </a:r>
            <a:r>
              <a:rPr lang="en-US" sz="1200">
                <a:latin typeface="Avenir" panose="02000503020000020003" pitchFamily="2" charset="0"/>
              </a:rPr>
              <a:t>, Becky </a:t>
            </a:r>
            <a:r>
              <a:rPr lang="en-US" sz="1200" err="1">
                <a:latin typeface="Avenir" panose="02000503020000020003" pitchFamily="2" charset="0"/>
              </a:rPr>
              <a:t>Springmeyer</a:t>
            </a:r>
            <a:r>
              <a:rPr lang="en-US" sz="1200">
                <a:latin typeface="Avenir" panose="02000503020000020003" pitchFamily="2" charset="0"/>
              </a:rPr>
              <a:t>, Michela </a:t>
            </a:r>
            <a:r>
              <a:rPr lang="en-US" sz="1200" err="1">
                <a:latin typeface="Avenir" panose="02000503020000020003" pitchFamily="2" charset="0"/>
              </a:rPr>
              <a:t>Taufer</a:t>
            </a:r>
            <a:r>
              <a:rPr lang="en-US" sz="1200">
                <a:latin typeface="Avenir" panose="02000503020000020003" pitchFamily="2" charset="0"/>
              </a:rPr>
              <a:t>, Jae-Seung </a:t>
            </a:r>
            <a:r>
              <a:rPr lang="en-US" sz="1200" err="1">
                <a:latin typeface="Avenir" panose="02000503020000020003" pitchFamily="2" charset="0"/>
              </a:rPr>
              <a:t>Yeom</a:t>
            </a:r>
            <a:r>
              <a:rPr lang="en-US" sz="1200">
                <a:latin typeface="Avenir" panose="02000503020000020003" pitchFamily="2" charset="0"/>
              </a:rPr>
              <a:t>, Veronica Vergara and </a:t>
            </a:r>
            <a:r>
              <a:rPr lang="en-US" sz="1200" err="1">
                <a:latin typeface="Avenir" panose="02000503020000020003" pitchFamily="2" charset="0"/>
              </a:rPr>
              <a:t>Xiaohua</a:t>
            </a:r>
            <a:r>
              <a:rPr lang="en-US" sz="1200">
                <a:latin typeface="Avenir" panose="02000503020000020003" pitchFamily="2" charset="0"/>
              </a:rPr>
              <a:t> Zhang</a:t>
            </a:r>
          </a:p>
        </p:txBody>
      </p:sp>
      <p:sp>
        <p:nvSpPr>
          <p:cNvPr id="8" name="Title 7"/>
          <p:cNvSpPr>
            <a:spLocks noGrp="1"/>
          </p:cNvSpPr>
          <p:nvPr>
            <p:ph type="title"/>
          </p:nvPr>
        </p:nvSpPr>
        <p:spPr/>
        <p:txBody>
          <a:bodyPr/>
          <a:lstStyle/>
          <a:p>
            <a:r>
              <a:rPr lang="en-US">
                <a:latin typeface="Calibri" panose="020F0502020204030204" pitchFamily="34" charset="0"/>
                <a:cs typeface="Calibri" panose="020F0502020204030204" pitchFamily="34" charset="0"/>
              </a:rPr>
              <a:t>Hand—on Session</a:t>
            </a:r>
          </a:p>
        </p:txBody>
      </p:sp>
      <p:sp>
        <p:nvSpPr>
          <p:cNvPr id="11" name="Text Placeholder 10"/>
          <p:cNvSpPr>
            <a:spLocks noGrp="1"/>
          </p:cNvSpPr>
          <p:nvPr>
            <p:ph type="body" sz="quarter" idx="13"/>
          </p:nvPr>
        </p:nvSpPr>
        <p:spPr/>
        <p:txBody>
          <a:bodyPr/>
          <a:lstStyle/>
          <a:p>
            <a:pPr marL="58738" indent="-1588"/>
            <a:r>
              <a:rPr lang="en-US" sz="1800">
                <a:latin typeface="Avenir" panose="02000503020000020003" pitchFamily="2" charset="0"/>
                <a:cs typeface="Calibri" panose="020F0502020204030204" pitchFamily="34" charset="0"/>
              </a:rPr>
              <a:t>Flux Tutorial at ECP Annual Meeting, April 14, 2020</a:t>
            </a:r>
          </a:p>
        </p:txBody>
      </p:sp>
      <p:sp>
        <p:nvSpPr>
          <p:cNvPr id="5" name="Text Placeholder 4"/>
          <p:cNvSpPr>
            <a:spLocks noGrp="1"/>
          </p:cNvSpPr>
          <p:nvPr>
            <p:ph type="body" sz="quarter" idx="14"/>
          </p:nvPr>
        </p:nvSpPr>
        <p:spPr>
          <a:xfrm>
            <a:off x="8115300" y="2394751"/>
            <a:ext cx="3212001" cy="477838"/>
          </a:xfrm>
        </p:spPr>
        <p:txBody>
          <a:bodyPr/>
          <a:lstStyle/>
          <a:p>
            <a:pPr lvl="0"/>
            <a:r>
              <a:rPr lang="en-US"/>
              <a:t>Stephen Herbein &amp; </a:t>
            </a:r>
            <a:r>
              <a:rPr lang="en-US" err="1"/>
              <a:t>Tapasya</a:t>
            </a:r>
            <a:r>
              <a:rPr lang="en-US"/>
              <a:t> </a:t>
            </a:r>
            <a:r>
              <a:rPr lang="en-US" err="1"/>
              <a:t>Patki</a:t>
            </a:r>
            <a:endParaRPr lang="en-US"/>
          </a:p>
        </p:txBody>
      </p:sp>
    </p:spTree>
    <p:extLst>
      <p:ext uri="{BB962C8B-B14F-4D97-AF65-F5344CB8AC3E}">
        <p14:creationId xmlns:p14="http://schemas.microsoft.com/office/powerpoint/2010/main" val="3522917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360F-AC20-2B45-8327-FC86777F06E0}"/>
              </a:ext>
            </a:extLst>
          </p:cNvPr>
          <p:cNvSpPr>
            <a:spLocks noGrp="1"/>
          </p:cNvSpPr>
          <p:nvPr>
            <p:ph type="title"/>
          </p:nvPr>
        </p:nvSpPr>
        <p:spPr/>
        <p:txBody>
          <a:bodyPr/>
          <a:lstStyle/>
          <a:p>
            <a:r>
              <a:rPr lang="en-US"/>
              <a:t>Accessing the Hands-On Demo</a:t>
            </a:r>
          </a:p>
        </p:txBody>
      </p:sp>
      <p:sp>
        <p:nvSpPr>
          <p:cNvPr id="3" name="Content Placeholder 5">
            <a:extLst>
              <a:ext uri="{FF2B5EF4-FFF2-40B4-BE49-F238E27FC236}">
                <a16:creationId xmlns:a16="http://schemas.microsoft.com/office/drawing/2014/main" id="{4449CF49-0B2D-F649-8647-DDA75759D61E}"/>
              </a:ext>
            </a:extLst>
          </p:cNvPr>
          <p:cNvSpPr txBox="1">
            <a:spLocks/>
          </p:cNvSpPr>
          <p:nvPr/>
        </p:nvSpPr>
        <p:spPr>
          <a:xfrm>
            <a:off x="500269" y="1405371"/>
            <a:ext cx="10904331" cy="4053307"/>
          </a:xfrm>
          <a:prstGeom prst="rect">
            <a:avLst/>
          </a:prstGeom>
        </p:spPr>
        <p:txBody>
          <a:bodyPr>
            <a:normAutofit fontScale="925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800" dirty="0"/>
              <a:t>Run locally with Docker:</a:t>
            </a:r>
          </a:p>
          <a:p>
            <a:pPr lvl="1" defTabSz="914400"/>
            <a:r>
              <a:rPr lang="en-US" sz="2400" dirty="0"/>
              <a:t>docker run –</a:t>
            </a:r>
            <a:r>
              <a:rPr lang="en-US" sz="2400" dirty="0" err="1"/>
              <a:t>ti</a:t>
            </a:r>
            <a:r>
              <a:rPr lang="en-US" sz="2400" dirty="0"/>
              <a:t> –p 8888:8888 </a:t>
            </a:r>
            <a:r>
              <a:rPr lang="en-US" sz="2400" dirty="0" err="1"/>
              <a:t>fluxrm</a:t>
            </a:r>
            <a:r>
              <a:rPr lang="en-US" sz="2400" dirty="0"/>
              <a:t>/ecp-tutorial:2021</a:t>
            </a:r>
          </a:p>
          <a:p>
            <a:pPr lvl="1" defTabSz="914400"/>
            <a:r>
              <a:rPr lang="en-US" sz="2400" dirty="0"/>
              <a:t>This image will be available in perpetuity</a:t>
            </a:r>
          </a:p>
          <a:p>
            <a:pPr defTabSz="914400"/>
            <a:r>
              <a:rPr lang="en-US" sz="2800" dirty="0"/>
              <a:t>Using our EC2 instances</a:t>
            </a:r>
          </a:p>
          <a:p>
            <a:pPr lvl="1" defTabSz="914400"/>
            <a:r>
              <a:rPr lang="en-US" sz="2400" dirty="0" err="1"/>
              <a:t>ssh</a:t>
            </a:r>
            <a:r>
              <a:rPr lang="en-US" sz="2400" dirty="0"/>
              <a:t> </a:t>
            </a:r>
            <a:r>
              <a:rPr lang="en-US" sz="2400" dirty="0" err="1"/>
              <a:t>ecpuser@ecp-X.herbein.dev</a:t>
            </a:r>
            <a:endParaRPr lang="en-US" sz="2400" dirty="0"/>
          </a:p>
          <a:p>
            <a:pPr lvl="1" defTabSz="914400"/>
            <a:r>
              <a:rPr lang="en-US" sz="2400" dirty="0"/>
              <a:t>Ping the chat for your value of X</a:t>
            </a:r>
          </a:p>
          <a:p>
            <a:pPr lvl="1" defTabSz="914400"/>
            <a:r>
              <a:rPr lang="en-US" sz="2400" dirty="0"/>
              <a:t>Password (for </a:t>
            </a:r>
            <a:r>
              <a:rPr lang="en-US" sz="2400" dirty="0" err="1"/>
              <a:t>ssh</a:t>
            </a:r>
            <a:r>
              <a:rPr lang="en-US" sz="2400" dirty="0"/>
              <a:t> and </a:t>
            </a:r>
            <a:r>
              <a:rPr lang="en-US" sz="2400" dirty="0" err="1"/>
              <a:t>jupyter</a:t>
            </a:r>
            <a:r>
              <a:rPr lang="en-US" sz="2400" dirty="0"/>
              <a:t> notebook): 2021fluxecp</a:t>
            </a:r>
          </a:p>
          <a:p>
            <a:pPr lvl="1" defTabSz="914400"/>
            <a:r>
              <a:rPr lang="en-US" sz="2400" dirty="0"/>
              <a:t>These instances will disappear shortly after the tutorial ends</a:t>
            </a:r>
          </a:p>
          <a:p>
            <a:pPr defTabSz="914400"/>
            <a:r>
              <a:rPr lang="en-US" sz="2800" dirty="0"/>
              <a:t>In the next section, we will help you get things running on your own cluster!</a:t>
            </a:r>
          </a:p>
        </p:txBody>
      </p:sp>
    </p:spTree>
    <p:extLst>
      <p:ext uri="{BB962C8B-B14F-4D97-AF65-F5344CB8AC3E}">
        <p14:creationId xmlns:p14="http://schemas.microsoft.com/office/powerpoint/2010/main" val="20610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46C100E-6CB9-1F4E-BDC9-0AB604B8D114}"/>
              </a:ext>
            </a:extLst>
          </p:cNvPr>
          <p:cNvSpPr txBox="1">
            <a:spLocks/>
          </p:cNvSpPr>
          <p:nvPr/>
        </p:nvSpPr>
        <p:spPr>
          <a:xfrm>
            <a:off x="435366" y="2909148"/>
            <a:ext cx="10972800" cy="1039704"/>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latin typeface="Avenir" panose="02000503020000020003" pitchFamily="2" charset="0"/>
              </a:rPr>
              <a:t> </a:t>
            </a:r>
          </a:p>
          <a:p>
            <a:pPr defTabSz="914400"/>
            <a:endParaRPr lang="en-US">
              <a:latin typeface="Avenir" panose="02000503020000020003" pitchFamily="2" charset="0"/>
            </a:endParaRPr>
          </a:p>
          <a:p>
            <a:pPr defTabSz="914400"/>
            <a:r>
              <a:rPr lang="en-US" sz="1200" b="1">
                <a:latin typeface="Avenir" panose="02000503020000020003" pitchFamily="2" charset="0"/>
              </a:rPr>
              <a:t>Acknowledgment</a:t>
            </a:r>
            <a:r>
              <a:rPr lang="en-US" sz="1200">
                <a:latin typeface="Avenir" panose="02000503020000020003" pitchFamily="2" charset="0"/>
              </a:rPr>
              <a:t>: Dong H. </a:t>
            </a:r>
            <a:r>
              <a:rPr lang="en-US" sz="1200" err="1">
                <a:latin typeface="Avenir" panose="02000503020000020003" pitchFamily="2" charset="0"/>
              </a:rPr>
              <a:t>Ahn</a:t>
            </a:r>
            <a:r>
              <a:rPr lang="en-US" sz="1200">
                <a:latin typeface="Avenir" panose="02000503020000020003" pitchFamily="2" charset="0"/>
              </a:rPr>
              <a:t>, Ned Bass, </a:t>
            </a:r>
            <a:r>
              <a:rPr lang="en-US" sz="1200" err="1">
                <a:latin typeface="Avenir" panose="02000503020000020003" pitchFamily="2" charset="0"/>
              </a:rPr>
              <a:t>Subhendu</a:t>
            </a:r>
            <a:r>
              <a:rPr lang="en-US" sz="1200">
                <a:latin typeface="Avenir" panose="02000503020000020003" pitchFamily="2" charset="0"/>
              </a:rPr>
              <a:t> Behera, Albert Chu, Kyle Chard, Brandon Cook, James Corbett, Ryan Day, Franc Di Natalie, David </a:t>
            </a:r>
            <a:r>
              <a:rPr lang="en-US" sz="1200" err="1">
                <a:latin typeface="Avenir" panose="02000503020000020003" pitchFamily="2" charset="0"/>
              </a:rPr>
              <a:t>Domyancic</a:t>
            </a:r>
            <a:r>
              <a:rPr lang="en-US" sz="1200">
                <a:latin typeface="Avenir" panose="02000503020000020003" pitchFamily="2" charset="0"/>
              </a:rPr>
              <a:t>, Phil Eckert, Stephen Herbein, Jim Garlick, Elsa </a:t>
            </a:r>
            <a:r>
              <a:rPr lang="en-US" sz="1200" err="1">
                <a:latin typeface="Avenir" panose="02000503020000020003" pitchFamily="2" charset="0"/>
              </a:rPr>
              <a:t>Gonsiorowski</a:t>
            </a:r>
            <a:r>
              <a:rPr lang="en-US" sz="1200">
                <a:latin typeface="Avenir" panose="02000503020000020003" pitchFamily="2" charset="0"/>
              </a:rPr>
              <a:t>, Mark </a:t>
            </a:r>
            <a:r>
              <a:rPr lang="en-US" sz="1200" err="1">
                <a:latin typeface="Avenir" panose="02000503020000020003" pitchFamily="2" charset="0"/>
              </a:rPr>
              <a:t>Grondona</a:t>
            </a:r>
            <a:r>
              <a:rPr lang="en-US" sz="1200">
                <a:latin typeface="Avenir" panose="02000503020000020003" pitchFamily="2" charset="0"/>
              </a:rPr>
              <a:t>, Helgi </a:t>
            </a:r>
            <a:r>
              <a:rPr lang="en-US" sz="1200" err="1">
                <a:latin typeface="Avenir" panose="02000503020000020003" pitchFamily="2" charset="0"/>
              </a:rPr>
              <a:t>Ingolfsson</a:t>
            </a:r>
            <a:r>
              <a:rPr lang="en-US" sz="1200">
                <a:latin typeface="Avenir" panose="02000503020000020003" pitchFamily="2" charset="0"/>
              </a:rPr>
              <a:t>, </a:t>
            </a:r>
            <a:r>
              <a:rPr lang="en-US" sz="1200" err="1">
                <a:latin typeface="Avenir" panose="02000503020000020003" pitchFamily="2" charset="0"/>
              </a:rPr>
              <a:t>Shantenu</a:t>
            </a:r>
            <a:r>
              <a:rPr lang="en-US" sz="1200">
                <a:latin typeface="Avenir" panose="02000503020000020003" pitchFamily="2" charset="0"/>
              </a:rPr>
              <a:t> Jha, </a:t>
            </a:r>
            <a:r>
              <a:rPr lang="en-US" sz="1200" err="1">
                <a:latin typeface="Avenir" panose="02000503020000020003" pitchFamily="2" charset="0"/>
              </a:rPr>
              <a:t>Zvonko</a:t>
            </a:r>
            <a:r>
              <a:rPr lang="en-US" sz="1200">
                <a:latin typeface="Avenir" panose="02000503020000020003" pitchFamily="2" charset="0"/>
              </a:rPr>
              <a:t> Kaiser, Dan Laney, Carlos Eduardo Gutierrez, Edgar Leon, Don Lipari, Daniel Milroy, Joseph Koning, Claudia </a:t>
            </a:r>
            <a:r>
              <a:rPr lang="en-US" sz="1200" err="1">
                <a:latin typeface="Avenir" panose="02000503020000020003" pitchFamily="2" charset="0"/>
              </a:rPr>
              <a:t>Misale</a:t>
            </a:r>
            <a:r>
              <a:rPr lang="en-US" sz="1200">
                <a:latin typeface="Avenir" panose="02000503020000020003" pitchFamily="2" charset="0"/>
              </a:rPr>
              <a:t>, Chris Moussa, Frank Muller, </a:t>
            </a:r>
            <a:r>
              <a:rPr lang="en-US" sz="1200" err="1">
                <a:latin typeface="Avenir" panose="02000503020000020003" pitchFamily="2" charset="0"/>
              </a:rPr>
              <a:t>Tapasya</a:t>
            </a:r>
            <a:r>
              <a:rPr lang="en-US" sz="1200">
                <a:latin typeface="Avenir" panose="02000503020000020003" pitchFamily="2" charset="0"/>
              </a:rPr>
              <a:t> </a:t>
            </a:r>
            <a:r>
              <a:rPr lang="en-US" sz="1200" err="1">
                <a:latin typeface="Avenir" panose="02000503020000020003" pitchFamily="2" charset="0"/>
              </a:rPr>
              <a:t>Patki</a:t>
            </a:r>
            <a:r>
              <a:rPr lang="en-US" sz="1200">
                <a:latin typeface="Avenir" panose="02000503020000020003" pitchFamily="2" charset="0"/>
              </a:rPr>
              <a:t>, </a:t>
            </a:r>
            <a:r>
              <a:rPr lang="en-US" sz="1200" err="1">
                <a:latin typeface="Avenir" panose="02000503020000020003" pitchFamily="2" charset="0"/>
              </a:rPr>
              <a:t>Yoonho</a:t>
            </a:r>
            <a:r>
              <a:rPr lang="en-US" sz="1200">
                <a:latin typeface="Avenir" panose="02000503020000020003" pitchFamily="2" charset="0"/>
              </a:rPr>
              <a:t> Park, Luc Peterson, Barry Rountree, Thomas R. W. </a:t>
            </a:r>
            <a:r>
              <a:rPr lang="en-US" sz="1200" err="1">
                <a:latin typeface="Avenir" panose="02000503020000020003" pitchFamily="2" charset="0"/>
              </a:rPr>
              <a:t>Scogland</a:t>
            </a:r>
            <a:r>
              <a:rPr lang="en-US" sz="1200">
                <a:latin typeface="Avenir" panose="02000503020000020003" pitchFamily="2" charset="0"/>
              </a:rPr>
              <a:t>, Becky </a:t>
            </a:r>
            <a:r>
              <a:rPr lang="en-US" sz="1200" err="1">
                <a:latin typeface="Avenir" panose="02000503020000020003" pitchFamily="2" charset="0"/>
              </a:rPr>
              <a:t>Springmeyer</a:t>
            </a:r>
            <a:r>
              <a:rPr lang="en-US" sz="1200">
                <a:latin typeface="Avenir" panose="02000503020000020003" pitchFamily="2" charset="0"/>
              </a:rPr>
              <a:t>, Michela </a:t>
            </a:r>
            <a:r>
              <a:rPr lang="en-US" sz="1200" err="1">
                <a:latin typeface="Avenir" panose="02000503020000020003" pitchFamily="2" charset="0"/>
              </a:rPr>
              <a:t>Taufer</a:t>
            </a:r>
            <a:r>
              <a:rPr lang="en-US" sz="1200">
                <a:latin typeface="Avenir" panose="02000503020000020003" pitchFamily="2" charset="0"/>
              </a:rPr>
              <a:t>, Jae-Seung </a:t>
            </a:r>
            <a:r>
              <a:rPr lang="en-US" sz="1200" err="1">
                <a:latin typeface="Avenir" panose="02000503020000020003" pitchFamily="2" charset="0"/>
              </a:rPr>
              <a:t>Yeom</a:t>
            </a:r>
            <a:r>
              <a:rPr lang="en-US" sz="1200">
                <a:latin typeface="Avenir" panose="02000503020000020003" pitchFamily="2" charset="0"/>
              </a:rPr>
              <a:t>, Veronica Vergara and </a:t>
            </a:r>
            <a:r>
              <a:rPr lang="en-US" sz="1200" err="1">
                <a:latin typeface="Avenir" panose="02000503020000020003" pitchFamily="2" charset="0"/>
              </a:rPr>
              <a:t>Xiaohua</a:t>
            </a:r>
            <a:r>
              <a:rPr lang="en-US" sz="1200">
                <a:latin typeface="Avenir" panose="02000503020000020003" pitchFamily="2" charset="0"/>
              </a:rPr>
              <a:t> Zhang</a:t>
            </a:r>
          </a:p>
        </p:txBody>
      </p:sp>
      <p:sp>
        <p:nvSpPr>
          <p:cNvPr id="8" name="Title 7"/>
          <p:cNvSpPr>
            <a:spLocks noGrp="1"/>
          </p:cNvSpPr>
          <p:nvPr>
            <p:ph type="title"/>
          </p:nvPr>
        </p:nvSpPr>
        <p:spPr/>
        <p:txBody>
          <a:bodyPr/>
          <a:lstStyle/>
          <a:p>
            <a:r>
              <a:rPr lang="en-US">
                <a:latin typeface="Calibri" panose="020F0502020204030204" pitchFamily="34" charset="0"/>
                <a:cs typeface="Calibri" panose="020F0502020204030204" pitchFamily="34" charset="0"/>
              </a:rPr>
              <a:t>Bring Your Own Cluster (BYOC): Testing Flux on your clusters</a:t>
            </a:r>
          </a:p>
        </p:txBody>
      </p:sp>
      <p:sp>
        <p:nvSpPr>
          <p:cNvPr id="11" name="Text Placeholder 10"/>
          <p:cNvSpPr>
            <a:spLocks noGrp="1"/>
          </p:cNvSpPr>
          <p:nvPr>
            <p:ph type="body" sz="quarter" idx="13"/>
          </p:nvPr>
        </p:nvSpPr>
        <p:spPr/>
        <p:txBody>
          <a:bodyPr/>
          <a:lstStyle/>
          <a:p>
            <a:pPr marL="58738" indent="-1588"/>
            <a:r>
              <a:rPr lang="en-US" sz="1800">
                <a:latin typeface="Avenir" panose="02000503020000020003" pitchFamily="2" charset="0"/>
                <a:cs typeface="Calibri" panose="020F0502020204030204" pitchFamily="34" charset="0"/>
              </a:rPr>
              <a:t>Flux Tutorial at ECP Annual Meeting, April 14, 2020</a:t>
            </a:r>
          </a:p>
        </p:txBody>
      </p:sp>
      <p:sp>
        <p:nvSpPr>
          <p:cNvPr id="5" name="Text Placeholder 4"/>
          <p:cNvSpPr>
            <a:spLocks noGrp="1"/>
          </p:cNvSpPr>
          <p:nvPr>
            <p:ph type="body" sz="quarter" idx="14"/>
          </p:nvPr>
        </p:nvSpPr>
        <p:spPr>
          <a:xfrm>
            <a:off x="8115300" y="2394751"/>
            <a:ext cx="3212001" cy="477838"/>
          </a:xfrm>
        </p:spPr>
        <p:txBody>
          <a:bodyPr/>
          <a:lstStyle/>
          <a:p>
            <a:pPr lvl="0"/>
            <a:r>
              <a:rPr lang="en-US"/>
              <a:t>All</a:t>
            </a:r>
          </a:p>
        </p:txBody>
      </p:sp>
    </p:spTree>
    <p:extLst>
      <p:ext uri="{BB962C8B-B14F-4D97-AF65-F5344CB8AC3E}">
        <p14:creationId xmlns:p14="http://schemas.microsoft.com/office/powerpoint/2010/main" val="1655615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a:solidFill>
                  <a:schemeClr val="bg1"/>
                </a:solidFill>
              </a:rPr>
              <a:t>Disclaimer</a:t>
            </a:r>
          </a:p>
          <a:p>
            <a:r>
              <a:rPr lang="en-US" sz="80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a:solidFill>
                <a:schemeClr val="bg1"/>
              </a:solidFill>
              <a:effectLst/>
              <a:latin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Avenir" panose="02000503020000020003" pitchFamily="2" charset="0"/>
              </a:rPr>
              <a:t>            at a glance</a:t>
            </a:r>
          </a:p>
        </p:txBody>
      </p:sp>
      <p:sp>
        <p:nvSpPr>
          <p:cNvPr id="227" name="Content Placeholder 5">
            <a:extLst>
              <a:ext uri="{FF2B5EF4-FFF2-40B4-BE49-F238E27FC236}">
                <a16:creationId xmlns:a16="http://schemas.microsoft.com/office/drawing/2014/main" id="{4A381C88-3E5E-374E-96E1-160536DEAD49}"/>
              </a:ext>
            </a:extLst>
          </p:cNvPr>
          <p:cNvSpPr txBox="1">
            <a:spLocks/>
          </p:cNvSpPr>
          <p:nvPr/>
        </p:nvSpPr>
        <p:spPr>
          <a:xfrm>
            <a:off x="5394970" y="1555230"/>
            <a:ext cx="6502363" cy="383058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a:latin typeface="Avenir" panose="02000503020000020003" pitchFamily="2" charset="0"/>
              </a:rPr>
              <a:t>Open-source project in active development at flux-framework GitHub organization</a:t>
            </a:r>
          </a:p>
          <a:p>
            <a:pPr lvl="1" defTabSz="914400"/>
            <a:r>
              <a:rPr lang="en-US" sz="1600">
                <a:latin typeface="Avenir" panose="02000503020000020003" pitchFamily="2" charset="0"/>
              </a:rPr>
              <a:t>Composed of multiple projects: flux-core, -sched, -security, -accounting </a:t>
            </a:r>
            <a:r>
              <a:rPr lang="en-US" sz="1600" err="1">
                <a:latin typeface="Avenir" panose="02000503020000020003" pitchFamily="2" charset="0"/>
              </a:rPr>
              <a:t>etc</a:t>
            </a:r>
            <a:endParaRPr lang="en-US" sz="1600">
              <a:latin typeface="Avenir" panose="02000503020000020003" pitchFamily="2" charset="0"/>
            </a:endParaRPr>
          </a:p>
          <a:p>
            <a:pPr lvl="1" defTabSz="914400"/>
            <a:r>
              <a:rPr lang="en-US" sz="1600">
                <a:latin typeface="Avenir" panose="02000503020000020003" pitchFamily="2" charset="0"/>
              </a:rPr>
              <a:t>Over 15 contributors including some of the principal engineers behind SLURM</a:t>
            </a:r>
          </a:p>
          <a:p>
            <a:pPr defTabSz="914400"/>
            <a:r>
              <a:rPr lang="en-US" sz="2000">
                <a:latin typeface="Avenir" panose="02000503020000020003" pitchFamily="2" charset="0"/>
              </a:rPr>
              <a:t>Single-user and multi-user (a.k.a. system instance) modes</a:t>
            </a:r>
          </a:p>
          <a:p>
            <a:pPr lvl="1" defTabSz="914400"/>
            <a:r>
              <a:rPr lang="en-US" sz="1600">
                <a:latin typeface="Avenir" panose="02000503020000020003" pitchFamily="2" charset="0"/>
              </a:rPr>
              <a:t>Single-user mode has been used in production for ~3 years</a:t>
            </a:r>
          </a:p>
          <a:p>
            <a:pPr lvl="1" defTabSz="914400"/>
            <a:r>
              <a:rPr lang="en-US" sz="1600">
                <a:latin typeface="Avenir" panose="02000503020000020003" pitchFamily="2" charset="0"/>
              </a:rPr>
              <a:t>Multi-user mode is having its debut on LLNL’s Linux clusters</a:t>
            </a:r>
          </a:p>
          <a:p>
            <a:pPr defTabSz="914400"/>
            <a:r>
              <a:rPr lang="en-US" sz="2000">
                <a:latin typeface="Avenir" panose="02000503020000020003" pitchFamily="2" charset="0"/>
              </a:rPr>
              <a:t>Plan of record for LLNL’s El Capitan </a:t>
            </a:r>
            <a:r>
              <a:rPr lang="en-US" sz="2000" err="1">
                <a:latin typeface="Avenir" panose="02000503020000020003" pitchFamily="2" charset="0"/>
              </a:rPr>
              <a:t>exascale</a:t>
            </a:r>
            <a:r>
              <a:rPr lang="en-US" sz="2000">
                <a:latin typeface="Avenir" panose="02000503020000020003" pitchFamily="2" charset="0"/>
              </a:rPr>
              <a:t> system</a:t>
            </a:r>
          </a:p>
        </p:txBody>
      </p:sp>
      <p:pic>
        <p:nvPicPr>
          <p:cNvPr id="244" name="Picture 243">
            <a:extLst>
              <a:ext uri="{FF2B5EF4-FFF2-40B4-BE49-F238E27FC236}">
                <a16:creationId xmlns:a16="http://schemas.microsoft.com/office/drawing/2014/main" id="{0E9E46E3-37F4-6C47-83CE-5F8F28534966}"/>
              </a:ext>
            </a:extLst>
          </p:cNvPr>
          <p:cNvPicPr>
            <a:picLocks noChangeAspect="1"/>
          </p:cNvPicPr>
          <p:nvPr/>
        </p:nvPicPr>
        <p:blipFill>
          <a:blip r:embed="rId2"/>
          <a:stretch>
            <a:fillRect/>
          </a:stretch>
        </p:blipFill>
        <p:spPr>
          <a:xfrm>
            <a:off x="503275" y="311746"/>
            <a:ext cx="1363790" cy="633874"/>
          </a:xfrm>
          <a:prstGeom prst="rect">
            <a:avLst/>
          </a:prstGeom>
        </p:spPr>
      </p:pic>
      <p:pic>
        <p:nvPicPr>
          <p:cNvPr id="7" name="Picture 6">
            <a:extLst>
              <a:ext uri="{FF2B5EF4-FFF2-40B4-BE49-F238E27FC236}">
                <a16:creationId xmlns:a16="http://schemas.microsoft.com/office/drawing/2014/main" id="{CBED22EC-B581-E244-948A-E7AC6BD36918}"/>
              </a:ext>
            </a:extLst>
          </p:cNvPr>
          <p:cNvPicPr>
            <a:picLocks noChangeAspect="1"/>
          </p:cNvPicPr>
          <p:nvPr/>
        </p:nvPicPr>
        <p:blipFill>
          <a:blip r:embed="rId3"/>
          <a:stretch>
            <a:fillRect/>
          </a:stretch>
        </p:blipFill>
        <p:spPr>
          <a:xfrm>
            <a:off x="-184" y="1089704"/>
            <a:ext cx="3080951" cy="485426"/>
          </a:xfrm>
          <a:prstGeom prst="rect">
            <a:avLst/>
          </a:prstGeom>
        </p:spPr>
      </p:pic>
      <p:pic>
        <p:nvPicPr>
          <p:cNvPr id="23" name="Picture 22">
            <a:extLst>
              <a:ext uri="{FF2B5EF4-FFF2-40B4-BE49-F238E27FC236}">
                <a16:creationId xmlns:a16="http://schemas.microsoft.com/office/drawing/2014/main" id="{4C9C9157-9D00-8C4B-9D87-B3066C5333FC}"/>
              </a:ext>
            </a:extLst>
          </p:cNvPr>
          <p:cNvPicPr>
            <a:picLocks noChangeAspect="1"/>
          </p:cNvPicPr>
          <p:nvPr/>
        </p:nvPicPr>
        <p:blipFill>
          <a:blip r:embed="rId4"/>
          <a:stretch>
            <a:fillRect/>
          </a:stretch>
        </p:blipFill>
        <p:spPr>
          <a:xfrm>
            <a:off x="99129" y="1406564"/>
            <a:ext cx="3535872" cy="2313637"/>
          </a:xfrm>
          <a:prstGeom prst="rect">
            <a:avLst/>
          </a:prstGeom>
        </p:spPr>
      </p:pic>
      <p:pic>
        <p:nvPicPr>
          <p:cNvPr id="24" name="Picture 23">
            <a:extLst>
              <a:ext uri="{FF2B5EF4-FFF2-40B4-BE49-F238E27FC236}">
                <a16:creationId xmlns:a16="http://schemas.microsoft.com/office/drawing/2014/main" id="{385D260E-7E63-1244-8190-B63D426ED15C}"/>
              </a:ext>
            </a:extLst>
          </p:cNvPr>
          <p:cNvPicPr>
            <a:picLocks noChangeAspect="1"/>
          </p:cNvPicPr>
          <p:nvPr/>
        </p:nvPicPr>
        <p:blipFill>
          <a:blip r:embed="rId5"/>
          <a:stretch>
            <a:fillRect/>
          </a:stretch>
        </p:blipFill>
        <p:spPr>
          <a:xfrm>
            <a:off x="1614624" y="2358312"/>
            <a:ext cx="2765274" cy="1285268"/>
          </a:xfrm>
          <a:prstGeom prst="rect">
            <a:avLst/>
          </a:prstGeom>
        </p:spPr>
      </p:pic>
      <p:pic>
        <p:nvPicPr>
          <p:cNvPr id="25" name="Picture 24">
            <a:extLst>
              <a:ext uri="{FF2B5EF4-FFF2-40B4-BE49-F238E27FC236}">
                <a16:creationId xmlns:a16="http://schemas.microsoft.com/office/drawing/2014/main" id="{EB148BDE-3D31-E543-8A5D-A7EC3AE143B4}"/>
              </a:ext>
            </a:extLst>
          </p:cNvPr>
          <p:cNvPicPr>
            <a:picLocks noChangeAspect="1"/>
          </p:cNvPicPr>
          <p:nvPr/>
        </p:nvPicPr>
        <p:blipFill>
          <a:blip r:embed="rId6"/>
          <a:stretch>
            <a:fillRect/>
          </a:stretch>
        </p:blipFill>
        <p:spPr>
          <a:xfrm>
            <a:off x="503275" y="2289275"/>
            <a:ext cx="4060435" cy="2818814"/>
          </a:xfrm>
          <a:prstGeom prst="rect">
            <a:avLst/>
          </a:prstGeom>
        </p:spPr>
      </p:pic>
      <p:pic>
        <p:nvPicPr>
          <p:cNvPr id="26" name="Picture 25">
            <a:extLst>
              <a:ext uri="{FF2B5EF4-FFF2-40B4-BE49-F238E27FC236}">
                <a16:creationId xmlns:a16="http://schemas.microsoft.com/office/drawing/2014/main" id="{EA861699-2F10-6F48-80C5-CA043487879B}"/>
              </a:ext>
            </a:extLst>
          </p:cNvPr>
          <p:cNvPicPr>
            <a:picLocks noChangeAspect="1"/>
          </p:cNvPicPr>
          <p:nvPr/>
        </p:nvPicPr>
        <p:blipFill>
          <a:blip r:embed="rId7"/>
          <a:stretch>
            <a:fillRect/>
          </a:stretch>
        </p:blipFill>
        <p:spPr>
          <a:xfrm>
            <a:off x="783364" y="2319539"/>
            <a:ext cx="2830283" cy="367561"/>
          </a:xfrm>
          <a:prstGeom prst="rect">
            <a:avLst/>
          </a:prstGeom>
        </p:spPr>
      </p:pic>
      <p:pic>
        <p:nvPicPr>
          <p:cNvPr id="27" name="Picture 26">
            <a:extLst>
              <a:ext uri="{FF2B5EF4-FFF2-40B4-BE49-F238E27FC236}">
                <a16:creationId xmlns:a16="http://schemas.microsoft.com/office/drawing/2014/main" id="{73AAA600-3ED2-314A-982B-33BDACB9BE0D}"/>
              </a:ext>
            </a:extLst>
          </p:cNvPr>
          <p:cNvPicPr>
            <a:picLocks noChangeAspect="1"/>
          </p:cNvPicPr>
          <p:nvPr/>
        </p:nvPicPr>
        <p:blipFill>
          <a:blip r:embed="rId8"/>
          <a:stretch>
            <a:fillRect/>
          </a:stretch>
        </p:blipFill>
        <p:spPr>
          <a:xfrm>
            <a:off x="1128950" y="3647827"/>
            <a:ext cx="3903634" cy="2756444"/>
          </a:xfrm>
          <a:prstGeom prst="rect">
            <a:avLst/>
          </a:prstGeom>
        </p:spPr>
      </p:pic>
      <p:pic>
        <p:nvPicPr>
          <p:cNvPr id="28" name="Picture 27">
            <a:extLst>
              <a:ext uri="{FF2B5EF4-FFF2-40B4-BE49-F238E27FC236}">
                <a16:creationId xmlns:a16="http://schemas.microsoft.com/office/drawing/2014/main" id="{36585C23-AD36-BB40-AEB4-F70C1B921AEA}"/>
              </a:ext>
            </a:extLst>
          </p:cNvPr>
          <p:cNvPicPr>
            <a:picLocks noChangeAspect="1"/>
          </p:cNvPicPr>
          <p:nvPr/>
        </p:nvPicPr>
        <p:blipFill>
          <a:blip r:embed="rId9"/>
          <a:stretch>
            <a:fillRect/>
          </a:stretch>
        </p:blipFill>
        <p:spPr>
          <a:xfrm>
            <a:off x="1617412" y="3699545"/>
            <a:ext cx="2499663" cy="387044"/>
          </a:xfrm>
          <a:prstGeom prst="rect">
            <a:avLst/>
          </a:prstGeom>
        </p:spPr>
      </p:pic>
      <p:pic>
        <p:nvPicPr>
          <p:cNvPr id="29" name="Picture 28">
            <a:extLst>
              <a:ext uri="{FF2B5EF4-FFF2-40B4-BE49-F238E27FC236}">
                <a16:creationId xmlns:a16="http://schemas.microsoft.com/office/drawing/2014/main" id="{42AC1DD7-3E52-D34F-88EA-6DECE93FAA97}"/>
              </a:ext>
            </a:extLst>
          </p:cNvPr>
          <p:cNvPicPr>
            <a:picLocks noChangeAspect="1"/>
          </p:cNvPicPr>
          <p:nvPr/>
        </p:nvPicPr>
        <p:blipFill>
          <a:blip r:embed="rId10"/>
          <a:stretch>
            <a:fillRect/>
          </a:stretch>
        </p:blipFill>
        <p:spPr>
          <a:xfrm>
            <a:off x="171379" y="1479218"/>
            <a:ext cx="2916561" cy="440025"/>
          </a:xfrm>
          <a:prstGeom prst="rect">
            <a:avLst/>
          </a:prstGeom>
        </p:spPr>
      </p:pic>
    </p:spTree>
    <p:extLst>
      <p:ext uri="{BB962C8B-B14F-4D97-AF65-F5344CB8AC3E}">
        <p14:creationId xmlns:p14="http://schemas.microsoft.com/office/powerpoint/2010/main" val="1708065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Avenir" panose="02000503020000020003" pitchFamily="2" charset="0"/>
              </a:rPr>
              <a:t>Flux offers a new scheduling model to meet modern-day workflow challenges.</a:t>
            </a:r>
          </a:p>
        </p:txBody>
      </p:sp>
      <p:grpSp>
        <p:nvGrpSpPr>
          <p:cNvPr id="224" name="Group 223">
            <a:extLst>
              <a:ext uri="{FF2B5EF4-FFF2-40B4-BE49-F238E27FC236}">
                <a16:creationId xmlns:a16="http://schemas.microsoft.com/office/drawing/2014/main" id="{76F6B457-C0FB-F94F-8315-EB438E577BE8}"/>
              </a:ext>
            </a:extLst>
          </p:cNvPr>
          <p:cNvGrpSpPr/>
          <p:nvPr/>
        </p:nvGrpSpPr>
        <p:grpSpPr>
          <a:xfrm>
            <a:off x="453276" y="1526937"/>
            <a:ext cx="6999084" cy="3694287"/>
            <a:chOff x="2142636" y="1341223"/>
            <a:chExt cx="8260956" cy="4114267"/>
          </a:xfrm>
        </p:grpSpPr>
        <p:sp>
          <p:nvSpPr>
            <p:cNvPr id="225" name="Rectangle 224">
              <a:extLst>
                <a:ext uri="{FF2B5EF4-FFF2-40B4-BE49-F238E27FC236}">
                  <a16:creationId xmlns:a16="http://schemas.microsoft.com/office/drawing/2014/main" id="{4A96DC09-D7BB-6F4B-8099-8A599A992185}"/>
                </a:ext>
              </a:extLst>
            </p:cNvPr>
            <p:cNvSpPr/>
            <p:nvPr/>
          </p:nvSpPr>
          <p:spPr>
            <a:xfrm>
              <a:off x="2142636" y="1341223"/>
              <a:ext cx="7638735" cy="4114267"/>
            </a:xfrm>
            <a:prstGeom prst="rect">
              <a:avLst/>
            </a:prstGeom>
            <a:solidFill>
              <a:srgbClr val="FF932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3200" b="1">
                  <a:solidFill>
                    <a:schemeClr val="bg1"/>
                  </a:solidFill>
                </a:rPr>
                <a:t>Allocated Resources</a:t>
              </a:r>
              <a:endParaRPr lang="en-US" sz="2000" b="1">
                <a:solidFill>
                  <a:schemeClr val="bg1"/>
                </a:solidFill>
              </a:endParaRPr>
            </a:p>
          </p:txBody>
        </p:sp>
        <p:sp>
          <p:nvSpPr>
            <p:cNvPr id="226" name="Rectangle 225">
              <a:extLst>
                <a:ext uri="{FF2B5EF4-FFF2-40B4-BE49-F238E27FC236}">
                  <a16:creationId xmlns:a16="http://schemas.microsoft.com/office/drawing/2014/main" id="{1970DF3E-794D-1F40-B16E-DC7BCC673928}"/>
                </a:ext>
              </a:extLst>
            </p:cNvPr>
            <p:cNvSpPr/>
            <p:nvPr/>
          </p:nvSpPr>
          <p:spPr>
            <a:xfrm>
              <a:off x="2364689"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a:solidFill>
                    <a:srgbClr val="FFFFFF"/>
                  </a:solidFill>
                </a:rPr>
                <a:t>Node</a:t>
              </a:r>
            </a:p>
          </p:txBody>
        </p:sp>
        <p:grpSp>
          <p:nvGrpSpPr>
            <p:cNvPr id="228" name="Group 227">
              <a:extLst>
                <a:ext uri="{FF2B5EF4-FFF2-40B4-BE49-F238E27FC236}">
                  <a16:creationId xmlns:a16="http://schemas.microsoft.com/office/drawing/2014/main" id="{D510A99D-EB35-D54C-BA96-8CC12968B1B7}"/>
                </a:ext>
              </a:extLst>
            </p:cNvPr>
            <p:cNvGrpSpPr/>
            <p:nvPr/>
          </p:nvGrpSpPr>
          <p:grpSpPr>
            <a:xfrm>
              <a:off x="2409138" y="3669990"/>
              <a:ext cx="1583869" cy="1577190"/>
              <a:chOff x="1347787" y="3017670"/>
              <a:chExt cx="1583869" cy="1577190"/>
            </a:xfrm>
            <a:solidFill>
              <a:srgbClr val="5D9734"/>
            </a:solidFill>
          </p:grpSpPr>
          <p:sp>
            <p:nvSpPr>
              <p:cNvPr id="431" name="Rectangle 430">
                <a:extLst>
                  <a:ext uri="{FF2B5EF4-FFF2-40B4-BE49-F238E27FC236}">
                    <a16:creationId xmlns:a16="http://schemas.microsoft.com/office/drawing/2014/main" id="{79788E0E-4E93-124C-A5B9-57EECD23CC78}"/>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32" name="Rectangle 431">
                <a:extLst>
                  <a:ext uri="{FF2B5EF4-FFF2-40B4-BE49-F238E27FC236}">
                    <a16:creationId xmlns:a16="http://schemas.microsoft.com/office/drawing/2014/main" id="{8370A7F8-8961-5942-B6DF-32DEDB3CCA54}"/>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33" name="Rectangle 432">
                <a:extLst>
                  <a:ext uri="{FF2B5EF4-FFF2-40B4-BE49-F238E27FC236}">
                    <a16:creationId xmlns:a16="http://schemas.microsoft.com/office/drawing/2014/main" id="{9E9E7FA3-E74C-464E-B43D-09EBE191425C}"/>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34" name="Rectangle 433">
                <a:extLst>
                  <a:ext uri="{FF2B5EF4-FFF2-40B4-BE49-F238E27FC236}">
                    <a16:creationId xmlns:a16="http://schemas.microsoft.com/office/drawing/2014/main" id="{94ECFE42-2D7C-CD45-89C7-8E5F4DBD1E16}"/>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35" name="Rectangle 434">
                <a:extLst>
                  <a:ext uri="{FF2B5EF4-FFF2-40B4-BE49-F238E27FC236}">
                    <a16:creationId xmlns:a16="http://schemas.microsoft.com/office/drawing/2014/main" id="{870C958F-6E17-A943-8BEF-D69B3EB1B28C}"/>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36" name="Rectangle 435">
                <a:extLst>
                  <a:ext uri="{FF2B5EF4-FFF2-40B4-BE49-F238E27FC236}">
                    <a16:creationId xmlns:a16="http://schemas.microsoft.com/office/drawing/2014/main" id="{85AED4BB-CBE1-F14B-BC57-BCD04DBD2230}"/>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37" name="Rectangle 436">
                <a:extLst>
                  <a:ext uri="{FF2B5EF4-FFF2-40B4-BE49-F238E27FC236}">
                    <a16:creationId xmlns:a16="http://schemas.microsoft.com/office/drawing/2014/main" id="{4CD070F3-AA04-FD4B-8A5C-A72CBE5B5E86}"/>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38" name="Rectangle 437">
                <a:extLst>
                  <a:ext uri="{FF2B5EF4-FFF2-40B4-BE49-F238E27FC236}">
                    <a16:creationId xmlns:a16="http://schemas.microsoft.com/office/drawing/2014/main" id="{2D558C66-927B-6042-8188-190FF015B885}"/>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39" name="Rectangle 438">
                <a:extLst>
                  <a:ext uri="{FF2B5EF4-FFF2-40B4-BE49-F238E27FC236}">
                    <a16:creationId xmlns:a16="http://schemas.microsoft.com/office/drawing/2014/main" id="{23A0F63A-6656-E349-B931-950C1CE458B5}"/>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40" name="Rectangle 439">
                <a:extLst>
                  <a:ext uri="{FF2B5EF4-FFF2-40B4-BE49-F238E27FC236}">
                    <a16:creationId xmlns:a16="http://schemas.microsoft.com/office/drawing/2014/main" id="{5CFF56EB-BAF9-264E-B1FD-BD406CA8509A}"/>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41" name="Rectangle 440">
                <a:extLst>
                  <a:ext uri="{FF2B5EF4-FFF2-40B4-BE49-F238E27FC236}">
                    <a16:creationId xmlns:a16="http://schemas.microsoft.com/office/drawing/2014/main" id="{C69C3E72-D5AE-6F49-9E6D-B3498E77C0BB}"/>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42" name="Rectangle 441">
                <a:extLst>
                  <a:ext uri="{FF2B5EF4-FFF2-40B4-BE49-F238E27FC236}">
                    <a16:creationId xmlns:a16="http://schemas.microsoft.com/office/drawing/2014/main" id="{6C38D341-7FCE-BD46-AC93-A795B6F01211}"/>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43" name="Rectangle 442">
                <a:extLst>
                  <a:ext uri="{FF2B5EF4-FFF2-40B4-BE49-F238E27FC236}">
                    <a16:creationId xmlns:a16="http://schemas.microsoft.com/office/drawing/2014/main" id="{FA2E9C3B-D87D-984C-9003-1CED686AD2B2}"/>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44" name="Rectangle 443">
                <a:extLst>
                  <a:ext uri="{FF2B5EF4-FFF2-40B4-BE49-F238E27FC236}">
                    <a16:creationId xmlns:a16="http://schemas.microsoft.com/office/drawing/2014/main" id="{65E0B079-54C7-1B47-8541-35B3DFF78BB8}"/>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45" name="Rectangle 444">
                <a:extLst>
                  <a:ext uri="{FF2B5EF4-FFF2-40B4-BE49-F238E27FC236}">
                    <a16:creationId xmlns:a16="http://schemas.microsoft.com/office/drawing/2014/main" id="{A5142043-3047-E744-8FC6-88A9057F3CC8}"/>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46" name="Rectangle 445">
                <a:extLst>
                  <a:ext uri="{FF2B5EF4-FFF2-40B4-BE49-F238E27FC236}">
                    <a16:creationId xmlns:a16="http://schemas.microsoft.com/office/drawing/2014/main" id="{301520AD-F8CA-E04E-8201-F0D9B22C67E1}"/>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grpSp>
        <p:sp>
          <p:nvSpPr>
            <p:cNvPr id="229" name="Rectangle 228">
              <a:extLst>
                <a:ext uri="{FF2B5EF4-FFF2-40B4-BE49-F238E27FC236}">
                  <a16:creationId xmlns:a16="http://schemas.microsoft.com/office/drawing/2014/main" id="{0547FDEC-A7DC-764B-B611-83BDA4BDB8B0}"/>
                </a:ext>
              </a:extLst>
            </p:cNvPr>
            <p:cNvSpPr/>
            <p:nvPr/>
          </p:nvSpPr>
          <p:spPr>
            <a:xfrm>
              <a:off x="4217211"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a:solidFill>
                    <a:srgbClr val="FFFFFF"/>
                  </a:solidFill>
                </a:rPr>
                <a:t>Node</a:t>
              </a:r>
            </a:p>
          </p:txBody>
        </p:sp>
        <p:grpSp>
          <p:nvGrpSpPr>
            <p:cNvPr id="230" name="Group 229">
              <a:extLst>
                <a:ext uri="{FF2B5EF4-FFF2-40B4-BE49-F238E27FC236}">
                  <a16:creationId xmlns:a16="http://schemas.microsoft.com/office/drawing/2014/main" id="{07125836-40A9-A84D-BCD5-373196915009}"/>
                </a:ext>
              </a:extLst>
            </p:cNvPr>
            <p:cNvGrpSpPr/>
            <p:nvPr/>
          </p:nvGrpSpPr>
          <p:grpSpPr>
            <a:xfrm>
              <a:off x="4261660" y="3669990"/>
              <a:ext cx="1583869" cy="1577190"/>
              <a:chOff x="1347787" y="3017670"/>
              <a:chExt cx="1583869" cy="1577190"/>
            </a:xfrm>
            <a:solidFill>
              <a:srgbClr val="5D9734"/>
            </a:solidFill>
          </p:grpSpPr>
          <p:sp>
            <p:nvSpPr>
              <p:cNvPr id="415" name="Rectangle 414">
                <a:extLst>
                  <a:ext uri="{FF2B5EF4-FFF2-40B4-BE49-F238E27FC236}">
                    <a16:creationId xmlns:a16="http://schemas.microsoft.com/office/drawing/2014/main" id="{A89E6871-F565-6E46-80B4-8A13CBB13D41}"/>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16" name="Rectangle 415">
                <a:extLst>
                  <a:ext uri="{FF2B5EF4-FFF2-40B4-BE49-F238E27FC236}">
                    <a16:creationId xmlns:a16="http://schemas.microsoft.com/office/drawing/2014/main" id="{7A0EE968-D89E-D848-95E8-03E4A0D835C2}"/>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17" name="Rectangle 416">
                <a:extLst>
                  <a:ext uri="{FF2B5EF4-FFF2-40B4-BE49-F238E27FC236}">
                    <a16:creationId xmlns:a16="http://schemas.microsoft.com/office/drawing/2014/main" id="{91CFFFB9-A0FC-CB4C-9267-90018B779108}"/>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18" name="Rectangle 417">
                <a:extLst>
                  <a:ext uri="{FF2B5EF4-FFF2-40B4-BE49-F238E27FC236}">
                    <a16:creationId xmlns:a16="http://schemas.microsoft.com/office/drawing/2014/main" id="{49B7A4C8-FF38-EA44-8C7D-F8941876FD29}"/>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19" name="Rectangle 418">
                <a:extLst>
                  <a:ext uri="{FF2B5EF4-FFF2-40B4-BE49-F238E27FC236}">
                    <a16:creationId xmlns:a16="http://schemas.microsoft.com/office/drawing/2014/main" id="{4C9FE714-3F34-AE41-81F6-0F61A54A5776}"/>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0" name="Rectangle 419">
                <a:extLst>
                  <a:ext uri="{FF2B5EF4-FFF2-40B4-BE49-F238E27FC236}">
                    <a16:creationId xmlns:a16="http://schemas.microsoft.com/office/drawing/2014/main" id="{EB97E05F-E4BA-3343-8416-6ABE65F2495A}"/>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1" name="Rectangle 420">
                <a:extLst>
                  <a:ext uri="{FF2B5EF4-FFF2-40B4-BE49-F238E27FC236}">
                    <a16:creationId xmlns:a16="http://schemas.microsoft.com/office/drawing/2014/main" id="{030B5F28-4AEA-F344-8596-C624509B923E}"/>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2" name="Rectangle 421">
                <a:extLst>
                  <a:ext uri="{FF2B5EF4-FFF2-40B4-BE49-F238E27FC236}">
                    <a16:creationId xmlns:a16="http://schemas.microsoft.com/office/drawing/2014/main" id="{1732586A-3369-9C47-9C2B-EBD4343FDC22}"/>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3" name="Rectangle 422">
                <a:extLst>
                  <a:ext uri="{FF2B5EF4-FFF2-40B4-BE49-F238E27FC236}">
                    <a16:creationId xmlns:a16="http://schemas.microsoft.com/office/drawing/2014/main" id="{9E33EAAD-A624-F040-9D1A-8AC0FFF605A6}"/>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4" name="Rectangle 423">
                <a:extLst>
                  <a:ext uri="{FF2B5EF4-FFF2-40B4-BE49-F238E27FC236}">
                    <a16:creationId xmlns:a16="http://schemas.microsoft.com/office/drawing/2014/main" id="{B6F50AF5-7519-F84F-95C8-B590619ADF48}"/>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5" name="Rectangle 424">
                <a:extLst>
                  <a:ext uri="{FF2B5EF4-FFF2-40B4-BE49-F238E27FC236}">
                    <a16:creationId xmlns:a16="http://schemas.microsoft.com/office/drawing/2014/main" id="{A1827F1C-A6B1-AC4D-BDE8-FF9AD2E43C2F}"/>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6" name="Rectangle 425">
                <a:extLst>
                  <a:ext uri="{FF2B5EF4-FFF2-40B4-BE49-F238E27FC236}">
                    <a16:creationId xmlns:a16="http://schemas.microsoft.com/office/drawing/2014/main" id="{32C29EE9-4716-2941-99D0-794A2002053F}"/>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7" name="Rectangle 426">
                <a:extLst>
                  <a:ext uri="{FF2B5EF4-FFF2-40B4-BE49-F238E27FC236}">
                    <a16:creationId xmlns:a16="http://schemas.microsoft.com/office/drawing/2014/main" id="{256B96E8-2631-3C45-A0CA-909118B96409}"/>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8" name="Rectangle 427">
                <a:extLst>
                  <a:ext uri="{FF2B5EF4-FFF2-40B4-BE49-F238E27FC236}">
                    <a16:creationId xmlns:a16="http://schemas.microsoft.com/office/drawing/2014/main" id="{5FC42BB2-4B09-B04A-A967-984490A7EF69}"/>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29" name="Rectangle 428">
                <a:extLst>
                  <a:ext uri="{FF2B5EF4-FFF2-40B4-BE49-F238E27FC236}">
                    <a16:creationId xmlns:a16="http://schemas.microsoft.com/office/drawing/2014/main" id="{285E6A53-6E87-764A-862E-BC7A5823A2A0}"/>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30" name="Rectangle 429">
                <a:extLst>
                  <a:ext uri="{FF2B5EF4-FFF2-40B4-BE49-F238E27FC236}">
                    <a16:creationId xmlns:a16="http://schemas.microsoft.com/office/drawing/2014/main" id="{EE414BE0-7CE7-1149-9B43-A6790803B66A}"/>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grpSp>
        <p:sp>
          <p:nvSpPr>
            <p:cNvPr id="231" name="Rectangle 230">
              <a:extLst>
                <a:ext uri="{FF2B5EF4-FFF2-40B4-BE49-F238E27FC236}">
                  <a16:creationId xmlns:a16="http://schemas.microsoft.com/office/drawing/2014/main" id="{9B253B6B-2D24-D047-B4C0-EDC2F4FEBDC4}"/>
                </a:ext>
              </a:extLst>
            </p:cNvPr>
            <p:cNvSpPr/>
            <p:nvPr/>
          </p:nvSpPr>
          <p:spPr>
            <a:xfrm>
              <a:off x="6069733"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a:solidFill>
                    <a:srgbClr val="FFFFFF"/>
                  </a:solidFill>
                </a:rPr>
                <a:t>Node</a:t>
              </a:r>
            </a:p>
          </p:txBody>
        </p:sp>
        <p:grpSp>
          <p:nvGrpSpPr>
            <p:cNvPr id="232" name="Group 231">
              <a:extLst>
                <a:ext uri="{FF2B5EF4-FFF2-40B4-BE49-F238E27FC236}">
                  <a16:creationId xmlns:a16="http://schemas.microsoft.com/office/drawing/2014/main" id="{4036441A-44BA-C049-8834-A722F9798329}"/>
                </a:ext>
              </a:extLst>
            </p:cNvPr>
            <p:cNvGrpSpPr/>
            <p:nvPr/>
          </p:nvGrpSpPr>
          <p:grpSpPr>
            <a:xfrm>
              <a:off x="6114182" y="3669990"/>
              <a:ext cx="1583869" cy="1577190"/>
              <a:chOff x="1347787" y="3017670"/>
              <a:chExt cx="1583869" cy="1577190"/>
            </a:xfrm>
            <a:solidFill>
              <a:srgbClr val="5D9734"/>
            </a:solidFill>
          </p:grpSpPr>
          <p:sp>
            <p:nvSpPr>
              <p:cNvPr id="399" name="Rectangle 398">
                <a:extLst>
                  <a:ext uri="{FF2B5EF4-FFF2-40B4-BE49-F238E27FC236}">
                    <a16:creationId xmlns:a16="http://schemas.microsoft.com/office/drawing/2014/main" id="{73F42E08-EF43-B746-96A3-FA7FC49A6EBA}"/>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0" name="Rectangle 399">
                <a:extLst>
                  <a:ext uri="{FF2B5EF4-FFF2-40B4-BE49-F238E27FC236}">
                    <a16:creationId xmlns:a16="http://schemas.microsoft.com/office/drawing/2014/main" id="{3A0C06DD-C564-D04C-B5F7-6DBEC7B33CB4}"/>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1" name="Rectangle 400">
                <a:extLst>
                  <a:ext uri="{FF2B5EF4-FFF2-40B4-BE49-F238E27FC236}">
                    <a16:creationId xmlns:a16="http://schemas.microsoft.com/office/drawing/2014/main" id="{389FA47B-ED30-0F49-AEB5-64CD64A3B802}"/>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2" name="Rectangle 401">
                <a:extLst>
                  <a:ext uri="{FF2B5EF4-FFF2-40B4-BE49-F238E27FC236}">
                    <a16:creationId xmlns:a16="http://schemas.microsoft.com/office/drawing/2014/main" id="{69B97D60-E989-354F-9620-789FA2F78827}"/>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3" name="Rectangle 402">
                <a:extLst>
                  <a:ext uri="{FF2B5EF4-FFF2-40B4-BE49-F238E27FC236}">
                    <a16:creationId xmlns:a16="http://schemas.microsoft.com/office/drawing/2014/main" id="{2DE00D01-678A-DC48-8245-F286496F3473}"/>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4" name="Rectangle 403">
                <a:extLst>
                  <a:ext uri="{FF2B5EF4-FFF2-40B4-BE49-F238E27FC236}">
                    <a16:creationId xmlns:a16="http://schemas.microsoft.com/office/drawing/2014/main" id="{88DC785E-425B-C441-B5A8-EC10B16B9D3F}"/>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5" name="Rectangle 404">
                <a:extLst>
                  <a:ext uri="{FF2B5EF4-FFF2-40B4-BE49-F238E27FC236}">
                    <a16:creationId xmlns:a16="http://schemas.microsoft.com/office/drawing/2014/main" id="{88B91CDD-1C43-0443-8419-1DB63C655F13}"/>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6" name="Rectangle 405">
                <a:extLst>
                  <a:ext uri="{FF2B5EF4-FFF2-40B4-BE49-F238E27FC236}">
                    <a16:creationId xmlns:a16="http://schemas.microsoft.com/office/drawing/2014/main" id="{7E59FF1B-E96D-B147-9F80-BD44A4D5914B}"/>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7" name="Rectangle 406">
                <a:extLst>
                  <a:ext uri="{FF2B5EF4-FFF2-40B4-BE49-F238E27FC236}">
                    <a16:creationId xmlns:a16="http://schemas.microsoft.com/office/drawing/2014/main" id="{1C41EB12-0E63-964A-8E91-662A6F0B7E5A}"/>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8" name="Rectangle 407">
                <a:extLst>
                  <a:ext uri="{FF2B5EF4-FFF2-40B4-BE49-F238E27FC236}">
                    <a16:creationId xmlns:a16="http://schemas.microsoft.com/office/drawing/2014/main" id="{BCD8A763-7EEB-5C4F-B61C-170162ED9CDE}"/>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09" name="Rectangle 408">
                <a:extLst>
                  <a:ext uri="{FF2B5EF4-FFF2-40B4-BE49-F238E27FC236}">
                    <a16:creationId xmlns:a16="http://schemas.microsoft.com/office/drawing/2014/main" id="{D4294DBA-5086-374D-9373-BD8157BF7F38}"/>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10" name="Rectangle 409">
                <a:extLst>
                  <a:ext uri="{FF2B5EF4-FFF2-40B4-BE49-F238E27FC236}">
                    <a16:creationId xmlns:a16="http://schemas.microsoft.com/office/drawing/2014/main" id="{6942DE13-8AEB-2347-A19C-443564FE07B8}"/>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11" name="Rectangle 410">
                <a:extLst>
                  <a:ext uri="{FF2B5EF4-FFF2-40B4-BE49-F238E27FC236}">
                    <a16:creationId xmlns:a16="http://schemas.microsoft.com/office/drawing/2014/main" id="{A878F999-139C-8545-A411-D059454FAB9D}"/>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12" name="Rectangle 411">
                <a:extLst>
                  <a:ext uri="{FF2B5EF4-FFF2-40B4-BE49-F238E27FC236}">
                    <a16:creationId xmlns:a16="http://schemas.microsoft.com/office/drawing/2014/main" id="{D81626AE-9FCF-6A41-9DA9-EA360EDCBD60}"/>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13" name="Rectangle 412">
                <a:extLst>
                  <a:ext uri="{FF2B5EF4-FFF2-40B4-BE49-F238E27FC236}">
                    <a16:creationId xmlns:a16="http://schemas.microsoft.com/office/drawing/2014/main" id="{A2719BDD-5F11-9E46-AC01-2003B0B8B381}"/>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414" name="Rectangle 413">
                <a:extLst>
                  <a:ext uri="{FF2B5EF4-FFF2-40B4-BE49-F238E27FC236}">
                    <a16:creationId xmlns:a16="http://schemas.microsoft.com/office/drawing/2014/main" id="{13178325-2DA6-2E4F-B793-7D65FA133823}"/>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grpSp>
        <p:sp>
          <p:nvSpPr>
            <p:cNvPr id="233" name="Rectangle 232">
              <a:extLst>
                <a:ext uri="{FF2B5EF4-FFF2-40B4-BE49-F238E27FC236}">
                  <a16:creationId xmlns:a16="http://schemas.microsoft.com/office/drawing/2014/main" id="{23DECBBA-5D92-DA4F-BF20-6B9106FF14F4}"/>
                </a:ext>
              </a:extLst>
            </p:cNvPr>
            <p:cNvSpPr/>
            <p:nvPr/>
          </p:nvSpPr>
          <p:spPr>
            <a:xfrm>
              <a:off x="7922256"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a:solidFill>
                    <a:srgbClr val="FFFFFF"/>
                  </a:solidFill>
                </a:rPr>
                <a:t>Node</a:t>
              </a:r>
            </a:p>
          </p:txBody>
        </p:sp>
        <p:grpSp>
          <p:nvGrpSpPr>
            <p:cNvPr id="234" name="Group 233">
              <a:extLst>
                <a:ext uri="{FF2B5EF4-FFF2-40B4-BE49-F238E27FC236}">
                  <a16:creationId xmlns:a16="http://schemas.microsoft.com/office/drawing/2014/main" id="{B5FEAC85-29DD-A943-AE43-DD47EB694071}"/>
                </a:ext>
              </a:extLst>
            </p:cNvPr>
            <p:cNvGrpSpPr/>
            <p:nvPr/>
          </p:nvGrpSpPr>
          <p:grpSpPr>
            <a:xfrm>
              <a:off x="7966705" y="3669990"/>
              <a:ext cx="1583869" cy="1577190"/>
              <a:chOff x="1347787" y="3017670"/>
              <a:chExt cx="1583869" cy="1577190"/>
            </a:xfrm>
            <a:solidFill>
              <a:srgbClr val="5D9734"/>
            </a:solidFill>
          </p:grpSpPr>
          <p:sp>
            <p:nvSpPr>
              <p:cNvPr id="383" name="Rectangle 382">
                <a:extLst>
                  <a:ext uri="{FF2B5EF4-FFF2-40B4-BE49-F238E27FC236}">
                    <a16:creationId xmlns:a16="http://schemas.microsoft.com/office/drawing/2014/main" id="{2255D2E2-567B-5542-B91E-33E9815E537E}"/>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84" name="Rectangle 383">
                <a:extLst>
                  <a:ext uri="{FF2B5EF4-FFF2-40B4-BE49-F238E27FC236}">
                    <a16:creationId xmlns:a16="http://schemas.microsoft.com/office/drawing/2014/main" id="{60AC08AF-E8D9-2E48-9D04-69FC82307640}"/>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85" name="Rectangle 384">
                <a:extLst>
                  <a:ext uri="{FF2B5EF4-FFF2-40B4-BE49-F238E27FC236}">
                    <a16:creationId xmlns:a16="http://schemas.microsoft.com/office/drawing/2014/main" id="{5EBF3BCC-9A8B-AB46-9759-A347BDB69BB1}"/>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86" name="Rectangle 385">
                <a:extLst>
                  <a:ext uri="{FF2B5EF4-FFF2-40B4-BE49-F238E27FC236}">
                    <a16:creationId xmlns:a16="http://schemas.microsoft.com/office/drawing/2014/main" id="{1FB6CC59-D18C-FD4E-8B3F-803D724E8458}"/>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87" name="Rectangle 386">
                <a:extLst>
                  <a:ext uri="{FF2B5EF4-FFF2-40B4-BE49-F238E27FC236}">
                    <a16:creationId xmlns:a16="http://schemas.microsoft.com/office/drawing/2014/main" id="{B913EC61-4669-784A-8B6C-D7AA00B9B2B7}"/>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88" name="Rectangle 387">
                <a:extLst>
                  <a:ext uri="{FF2B5EF4-FFF2-40B4-BE49-F238E27FC236}">
                    <a16:creationId xmlns:a16="http://schemas.microsoft.com/office/drawing/2014/main" id="{D0A67112-92B6-E94F-AE0A-949EF8279D05}"/>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89" name="Rectangle 388">
                <a:extLst>
                  <a:ext uri="{FF2B5EF4-FFF2-40B4-BE49-F238E27FC236}">
                    <a16:creationId xmlns:a16="http://schemas.microsoft.com/office/drawing/2014/main" id="{0B76DC45-42B0-B041-9C11-A14B624509B3}"/>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90" name="Rectangle 389">
                <a:extLst>
                  <a:ext uri="{FF2B5EF4-FFF2-40B4-BE49-F238E27FC236}">
                    <a16:creationId xmlns:a16="http://schemas.microsoft.com/office/drawing/2014/main" id="{B231BB5A-2F7F-2348-9F7D-BEABA52C3A05}"/>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91" name="Rectangle 390">
                <a:extLst>
                  <a:ext uri="{FF2B5EF4-FFF2-40B4-BE49-F238E27FC236}">
                    <a16:creationId xmlns:a16="http://schemas.microsoft.com/office/drawing/2014/main" id="{68AA898C-992E-5D41-B137-8AB2F16A5B4E}"/>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92" name="Rectangle 391">
                <a:extLst>
                  <a:ext uri="{FF2B5EF4-FFF2-40B4-BE49-F238E27FC236}">
                    <a16:creationId xmlns:a16="http://schemas.microsoft.com/office/drawing/2014/main" id="{0EDA7F36-1B79-D148-9E40-0FE4ED7CA5F1}"/>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93" name="Rectangle 392">
                <a:extLst>
                  <a:ext uri="{FF2B5EF4-FFF2-40B4-BE49-F238E27FC236}">
                    <a16:creationId xmlns:a16="http://schemas.microsoft.com/office/drawing/2014/main" id="{5F78A586-57E2-6B44-9D24-58F15D0EA2BA}"/>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94" name="Rectangle 393">
                <a:extLst>
                  <a:ext uri="{FF2B5EF4-FFF2-40B4-BE49-F238E27FC236}">
                    <a16:creationId xmlns:a16="http://schemas.microsoft.com/office/drawing/2014/main" id="{936AB1B6-F0E8-9447-9BD3-2BBC736DCB65}"/>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95" name="Rectangle 394">
                <a:extLst>
                  <a:ext uri="{FF2B5EF4-FFF2-40B4-BE49-F238E27FC236}">
                    <a16:creationId xmlns:a16="http://schemas.microsoft.com/office/drawing/2014/main" id="{579F9349-6347-E04E-BEB4-4C614644CDCA}"/>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96" name="Rectangle 395">
                <a:extLst>
                  <a:ext uri="{FF2B5EF4-FFF2-40B4-BE49-F238E27FC236}">
                    <a16:creationId xmlns:a16="http://schemas.microsoft.com/office/drawing/2014/main" id="{A5D8BD33-D448-1F46-8E52-5516426B5EF9}"/>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97" name="Rectangle 396">
                <a:extLst>
                  <a:ext uri="{FF2B5EF4-FFF2-40B4-BE49-F238E27FC236}">
                    <a16:creationId xmlns:a16="http://schemas.microsoft.com/office/drawing/2014/main" id="{0C3CCC5D-A891-BC4A-8BE9-581C42DA171D}"/>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sp>
            <p:nvSpPr>
              <p:cNvPr id="398" name="Rectangle 397">
                <a:extLst>
                  <a:ext uri="{FF2B5EF4-FFF2-40B4-BE49-F238E27FC236}">
                    <a16:creationId xmlns:a16="http://schemas.microsoft.com/office/drawing/2014/main" id="{7E6EAF19-F5DD-5441-ADCD-7B0EBEDC7F81}"/>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a:solidFill>
                      <a:schemeClr val="bg1"/>
                    </a:solidFill>
                  </a:rPr>
                  <a:t>C</a:t>
                </a:r>
              </a:p>
            </p:txBody>
          </p:sp>
        </p:grpSp>
        <p:sp>
          <p:nvSpPr>
            <p:cNvPr id="235" name="Rounded Rectangle 234">
              <a:extLst>
                <a:ext uri="{FF2B5EF4-FFF2-40B4-BE49-F238E27FC236}">
                  <a16:creationId xmlns:a16="http://schemas.microsoft.com/office/drawing/2014/main" id="{F7C3903A-F73E-A54B-867B-FEDA57861B8D}"/>
                </a:ext>
              </a:extLst>
            </p:cNvPr>
            <p:cNvSpPr/>
            <p:nvPr/>
          </p:nvSpPr>
          <p:spPr>
            <a:xfrm>
              <a:off x="4832817" y="1880041"/>
              <a:ext cx="2276316"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rgbClr val="FFFFFF"/>
                  </a:solidFill>
                </a:rPr>
                <a:t>Flux Instance</a:t>
              </a:r>
            </a:p>
          </p:txBody>
        </p:sp>
        <p:sp>
          <p:nvSpPr>
            <p:cNvPr id="236" name="Rounded Rectangle 235">
              <a:extLst>
                <a:ext uri="{FF2B5EF4-FFF2-40B4-BE49-F238E27FC236}">
                  <a16:creationId xmlns:a16="http://schemas.microsoft.com/office/drawing/2014/main" id="{5A0CB73F-2EBF-C742-85C0-0D540E853C6E}"/>
                </a:ext>
              </a:extLst>
            </p:cNvPr>
            <p:cNvSpPr/>
            <p:nvPr/>
          </p:nvSpPr>
          <p:spPr>
            <a:xfrm>
              <a:off x="2448957"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rPr>
                <a:t>Flux Instance</a:t>
              </a:r>
            </a:p>
          </p:txBody>
        </p:sp>
        <p:sp>
          <p:nvSpPr>
            <p:cNvPr id="237" name="Rounded Rectangle 236">
              <a:extLst>
                <a:ext uri="{FF2B5EF4-FFF2-40B4-BE49-F238E27FC236}">
                  <a16:creationId xmlns:a16="http://schemas.microsoft.com/office/drawing/2014/main" id="{8F16B9D1-F52B-7D4C-B260-A84CAF217DA4}"/>
                </a:ext>
              </a:extLst>
            </p:cNvPr>
            <p:cNvSpPr/>
            <p:nvPr/>
          </p:nvSpPr>
          <p:spPr>
            <a:xfrm>
              <a:off x="4301934"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rPr>
                <a:t>Flux Instance</a:t>
              </a:r>
            </a:p>
          </p:txBody>
        </p:sp>
        <p:sp>
          <p:nvSpPr>
            <p:cNvPr id="238" name="Rounded Rectangle 237">
              <a:extLst>
                <a:ext uri="{FF2B5EF4-FFF2-40B4-BE49-F238E27FC236}">
                  <a16:creationId xmlns:a16="http://schemas.microsoft.com/office/drawing/2014/main" id="{20DB2B44-965E-3543-B013-4B9476D22A41}"/>
                </a:ext>
              </a:extLst>
            </p:cNvPr>
            <p:cNvSpPr/>
            <p:nvPr/>
          </p:nvSpPr>
          <p:spPr>
            <a:xfrm>
              <a:off x="6154911"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rPr>
                <a:t>Flux Instance</a:t>
              </a:r>
            </a:p>
          </p:txBody>
        </p:sp>
        <p:sp>
          <p:nvSpPr>
            <p:cNvPr id="239" name="Rounded Rectangle 238">
              <a:extLst>
                <a:ext uri="{FF2B5EF4-FFF2-40B4-BE49-F238E27FC236}">
                  <a16:creationId xmlns:a16="http://schemas.microsoft.com/office/drawing/2014/main" id="{44765865-FC2D-DC4B-9CFB-A61C0CC723A6}"/>
                </a:ext>
              </a:extLst>
            </p:cNvPr>
            <p:cNvSpPr/>
            <p:nvPr/>
          </p:nvSpPr>
          <p:spPr>
            <a:xfrm>
              <a:off x="8007889"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rPr>
                <a:t>Flux Instance</a:t>
              </a:r>
            </a:p>
          </p:txBody>
        </p:sp>
        <p:cxnSp>
          <p:nvCxnSpPr>
            <p:cNvPr id="240" name="Straight Connector 239">
              <a:extLst>
                <a:ext uri="{FF2B5EF4-FFF2-40B4-BE49-F238E27FC236}">
                  <a16:creationId xmlns:a16="http://schemas.microsoft.com/office/drawing/2014/main" id="{6DF70B2B-123C-304E-9C6A-35304B802AC3}"/>
                </a:ext>
              </a:extLst>
            </p:cNvPr>
            <p:cNvCxnSpPr>
              <a:cxnSpLocks/>
              <a:stCxn id="235" idx="2"/>
            </p:cNvCxnSpPr>
            <p:nvPr/>
          </p:nvCxnSpPr>
          <p:spPr>
            <a:xfrm flipH="1">
              <a:off x="3554705" y="2436631"/>
              <a:ext cx="2416270"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E3C85265-3589-5D48-B5F6-DA769F1367A9}"/>
                </a:ext>
              </a:extLst>
            </p:cNvPr>
            <p:cNvCxnSpPr>
              <a:cxnSpLocks/>
              <a:stCxn id="235" idx="2"/>
            </p:cNvCxnSpPr>
            <p:nvPr/>
          </p:nvCxnSpPr>
          <p:spPr>
            <a:xfrm flipH="1">
              <a:off x="5458151" y="2436631"/>
              <a:ext cx="512825"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7461662B-74FC-4A46-8EE9-C9855A2EBEB4}"/>
                </a:ext>
              </a:extLst>
            </p:cNvPr>
            <p:cNvCxnSpPr>
              <a:cxnSpLocks/>
              <a:stCxn id="235" idx="2"/>
            </p:cNvCxnSpPr>
            <p:nvPr/>
          </p:nvCxnSpPr>
          <p:spPr>
            <a:xfrm>
              <a:off x="5970976" y="2436631"/>
              <a:ext cx="479447"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89D054FA-623E-AB41-9912-3F81903D5AC9}"/>
                </a:ext>
              </a:extLst>
            </p:cNvPr>
            <p:cNvCxnSpPr>
              <a:cxnSpLocks/>
              <a:stCxn id="235" idx="2"/>
            </p:cNvCxnSpPr>
            <p:nvPr/>
          </p:nvCxnSpPr>
          <p:spPr>
            <a:xfrm>
              <a:off x="5970976" y="2436631"/>
              <a:ext cx="2382603"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2245F6A9-BEE5-214F-AF52-15B950464EA8}"/>
                </a:ext>
              </a:extLst>
            </p:cNvPr>
            <p:cNvGrpSpPr/>
            <p:nvPr/>
          </p:nvGrpSpPr>
          <p:grpSpPr>
            <a:xfrm>
              <a:off x="6158493" y="3714553"/>
              <a:ext cx="1491383" cy="1474258"/>
              <a:chOff x="1063333" y="4433046"/>
              <a:chExt cx="1491383" cy="1474258"/>
            </a:xfrm>
          </p:grpSpPr>
          <p:sp>
            <p:nvSpPr>
              <p:cNvPr id="367" name="Rounded Rectangle 366">
                <a:extLst>
                  <a:ext uri="{FF2B5EF4-FFF2-40B4-BE49-F238E27FC236}">
                    <a16:creationId xmlns:a16="http://schemas.microsoft.com/office/drawing/2014/main" id="{DF7D6B8B-B124-9047-B049-C23593F4131C}"/>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ounded Rectangle 367">
                <a:extLst>
                  <a:ext uri="{FF2B5EF4-FFF2-40B4-BE49-F238E27FC236}">
                    <a16:creationId xmlns:a16="http://schemas.microsoft.com/office/drawing/2014/main" id="{80596161-788D-154B-B69B-CBA0D0B27ADD}"/>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ounded Rectangle 368">
                <a:extLst>
                  <a:ext uri="{FF2B5EF4-FFF2-40B4-BE49-F238E27FC236}">
                    <a16:creationId xmlns:a16="http://schemas.microsoft.com/office/drawing/2014/main" id="{1D9B5A05-790F-F141-80C2-8E2F87F69F46}"/>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ounded Rectangle 369">
                <a:extLst>
                  <a:ext uri="{FF2B5EF4-FFF2-40B4-BE49-F238E27FC236}">
                    <a16:creationId xmlns:a16="http://schemas.microsoft.com/office/drawing/2014/main" id="{0EF7B97C-F00C-3F4F-9875-598459C75C92}"/>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ounded Rectangle 370">
                <a:extLst>
                  <a:ext uri="{FF2B5EF4-FFF2-40B4-BE49-F238E27FC236}">
                    <a16:creationId xmlns:a16="http://schemas.microsoft.com/office/drawing/2014/main" id="{3360E20D-CC7A-D54D-BAA1-AD26EBC2563F}"/>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Rounded Rectangle 371">
                <a:extLst>
                  <a:ext uri="{FF2B5EF4-FFF2-40B4-BE49-F238E27FC236}">
                    <a16:creationId xmlns:a16="http://schemas.microsoft.com/office/drawing/2014/main" id="{64C1D69F-C56C-3C47-BA31-45F4E20276B7}"/>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Rounded Rectangle 372">
                <a:extLst>
                  <a:ext uri="{FF2B5EF4-FFF2-40B4-BE49-F238E27FC236}">
                    <a16:creationId xmlns:a16="http://schemas.microsoft.com/office/drawing/2014/main" id="{8658645A-03C4-B143-8BDB-0BE4DE89705B}"/>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ounded Rectangle 373">
                <a:extLst>
                  <a:ext uri="{FF2B5EF4-FFF2-40B4-BE49-F238E27FC236}">
                    <a16:creationId xmlns:a16="http://schemas.microsoft.com/office/drawing/2014/main" id="{EFD876A0-A12E-254B-A437-E9FBAC794C61}"/>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ounded Rectangle 374">
                <a:extLst>
                  <a:ext uri="{FF2B5EF4-FFF2-40B4-BE49-F238E27FC236}">
                    <a16:creationId xmlns:a16="http://schemas.microsoft.com/office/drawing/2014/main" id="{B6EC8EB4-AE4E-494A-9E2B-0A2DCDCFB1AF}"/>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ounded Rectangle 375">
                <a:extLst>
                  <a:ext uri="{FF2B5EF4-FFF2-40B4-BE49-F238E27FC236}">
                    <a16:creationId xmlns:a16="http://schemas.microsoft.com/office/drawing/2014/main" id="{D8938A8A-8132-D646-B563-39D360780B9E}"/>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ounded Rectangle 376">
                <a:extLst>
                  <a:ext uri="{FF2B5EF4-FFF2-40B4-BE49-F238E27FC236}">
                    <a16:creationId xmlns:a16="http://schemas.microsoft.com/office/drawing/2014/main" id="{C39CC3C9-46F1-1946-B606-A51EBC2B2FDE}"/>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ounded Rectangle 377">
                <a:extLst>
                  <a:ext uri="{FF2B5EF4-FFF2-40B4-BE49-F238E27FC236}">
                    <a16:creationId xmlns:a16="http://schemas.microsoft.com/office/drawing/2014/main" id="{D2771F3B-9CF2-0041-92F8-6D5C612873E1}"/>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ounded Rectangle 378">
                <a:extLst>
                  <a:ext uri="{FF2B5EF4-FFF2-40B4-BE49-F238E27FC236}">
                    <a16:creationId xmlns:a16="http://schemas.microsoft.com/office/drawing/2014/main" id="{B6006F3B-DF58-C34E-863F-7CF1D6BAF0E6}"/>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ounded Rectangle 379">
                <a:extLst>
                  <a:ext uri="{FF2B5EF4-FFF2-40B4-BE49-F238E27FC236}">
                    <a16:creationId xmlns:a16="http://schemas.microsoft.com/office/drawing/2014/main" id="{E6903AAD-B8FB-BD4A-9C89-CD7C59822D47}"/>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Rounded Rectangle 380">
                <a:extLst>
                  <a:ext uri="{FF2B5EF4-FFF2-40B4-BE49-F238E27FC236}">
                    <a16:creationId xmlns:a16="http://schemas.microsoft.com/office/drawing/2014/main" id="{1C2BCF25-ECE1-9F41-83F9-5D879F0D56DB}"/>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Rounded Rectangle 381">
                <a:extLst>
                  <a:ext uri="{FF2B5EF4-FFF2-40B4-BE49-F238E27FC236}">
                    <a16:creationId xmlns:a16="http://schemas.microsoft.com/office/drawing/2014/main" id="{137DA62A-06C3-D24E-82EF-2DDBEC32DEFD}"/>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66BA12B8-D1FF-6246-818D-619FD4033041}"/>
                </a:ext>
              </a:extLst>
            </p:cNvPr>
            <p:cNvGrpSpPr/>
            <p:nvPr/>
          </p:nvGrpSpPr>
          <p:grpSpPr>
            <a:xfrm>
              <a:off x="8012382" y="3708827"/>
              <a:ext cx="1491383" cy="1474258"/>
              <a:chOff x="1063333" y="4433046"/>
              <a:chExt cx="1491383" cy="1474258"/>
            </a:xfrm>
          </p:grpSpPr>
          <p:sp>
            <p:nvSpPr>
              <p:cNvPr id="351" name="Rounded Rectangle 350">
                <a:extLst>
                  <a:ext uri="{FF2B5EF4-FFF2-40B4-BE49-F238E27FC236}">
                    <a16:creationId xmlns:a16="http://schemas.microsoft.com/office/drawing/2014/main" id="{0BEBD399-945E-7E4E-8ADA-F83AE33F1971}"/>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ounded Rectangle 351">
                <a:extLst>
                  <a:ext uri="{FF2B5EF4-FFF2-40B4-BE49-F238E27FC236}">
                    <a16:creationId xmlns:a16="http://schemas.microsoft.com/office/drawing/2014/main" id="{D54F4776-96F4-C248-8F30-F66478C5B0EA}"/>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ounded Rectangle 352">
                <a:extLst>
                  <a:ext uri="{FF2B5EF4-FFF2-40B4-BE49-F238E27FC236}">
                    <a16:creationId xmlns:a16="http://schemas.microsoft.com/office/drawing/2014/main" id="{98CEE1C4-F0E3-7F44-AFA0-5356DA882EFA}"/>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ounded Rectangle 353">
                <a:extLst>
                  <a:ext uri="{FF2B5EF4-FFF2-40B4-BE49-F238E27FC236}">
                    <a16:creationId xmlns:a16="http://schemas.microsoft.com/office/drawing/2014/main" id="{041913B7-1C45-ED4B-A464-A756BA9B22DE}"/>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ounded Rectangle 354">
                <a:extLst>
                  <a:ext uri="{FF2B5EF4-FFF2-40B4-BE49-F238E27FC236}">
                    <a16:creationId xmlns:a16="http://schemas.microsoft.com/office/drawing/2014/main" id="{7057C2B2-0045-F74E-BCEB-C2BFB405A6DC}"/>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ounded Rectangle 355">
                <a:extLst>
                  <a:ext uri="{FF2B5EF4-FFF2-40B4-BE49-F238E27FC236}">
                    <a16:creationId xmlns:a16="http://schemas.microsoft.com/office/drawing/2014/main" id="{6CECF417-81A6-954E-9D13-8957A01A9DC7}"/>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ounded Rectangle 356">
                <a:extLst>
                  <a:ext uri="{FF2B5EF4-FFF2-40B4-BE49-F238E27FC236}">
                    <a16:creationId xmlns:a16="http://schemas.microsoft.com/office/drawing/2014/main" id="{F2DA02B7-FE96-784E-B785-DF2816621062}"/>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ounded Rectangle 357">
                <a:extLst>
                  <a:ext uri="{FF2B5EF4-FFF2-40B4-BE49-F238E27FC236}">
                    <a16:creationId xmlns:a16="http://schemas.microsoft.com/office/drawing/2014/main" id="{66987B1B-20AA-4C46-8004-F9E29F62CE8E}"/>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ounded Rectangle 358">
                <a:extLst>
                  <a:ext uri="{FF2B5EF4-FFF2-40B4-BE49-F238E27FC236}">
                    <a16:creationId xmlns:a16="http://schemas.microsoft.com/office/drawing/2014/main" id="{1B8E1781-53D7-6A49-8CB5-1F2A7013D394}"/>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ounded Rectangle 359">
                <a:extLst>
                  <a:ext uri="{FF2B5EF4-FFF2-40B4-BE49-F238E27FC236}">
                    <a16:creationId xmlns:a16="http://schemas.microsoft.com/office/drawing/2014/main" id="{7A6DA6ED-5D90-B14C-8A5D-E0616B904845}"/>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ounded Rectangle 360">
                <a:extLst>
                  <a:ext uri="{FF2B5EF4-FFF2-40B4-BE49-F238E27FC236}">
                    <a16:creationId xmlns:a16="http://schemas.microsoft.com/office/drawing/2014/main" id="{FCC67046-9FF0-DF4A-A1F8-10E1FF3BB458}"/>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ounded Rectangle 361">
                <a:extLst>
                  <a:ext uri="{FF2B5EF4-FFF2-40B4-BE49-F238E27FC236}">
                    <a16:creationId xmlns:a16="http://schemas.microsoft.com/office/drawing/2014/main" id="{8BAF681A-1F2B-4747-8F13-AACC4D30EDD1}"/>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Rounded Rectangle 362">
                <a:extLst>
                  <a:ext uri="{FF2B5EF4-FFF2-40B4-BE49-F238E27FC236}">
                    <a16:creationId xmlns:a16="http://schemas.microsoft.com/office/drawing/2014/main" id="{FA0E5467-8ED5-434F-887E-4EBADB188C2D}"/>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Rounded Rectangle 363">
                <a:extLst>
                  <a:ext uri="{FF2B5EF4-FFF2-40B4-BE49-F238E27FC236}">
                    <a16:creationId xmlns:a16="http://schemas.microsoft.com/office/drawing/2014/main" id="{4A12657D-A7C6-F849-87A6-BAF097F4AC49}"/>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ounded Rectangle 364">
                <a:extLst>
                  <a:ext uri="{FF2B5EF4-FFF2-40B4-BE49-F238E27FC236}">
                    <a16:creationId xmlns:a16="http://schemas.microsoft.com/office/drawing/2014/main" id="{61342041-C505-8445-B2E7-D2348E5E2CE1}"/>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ounded Rectangle 365">
                <a:extLst>
                  <a:ext uri="{FF2B5EF4-FFF2-40B4-BE49-F238E27FC236}">
                    <a16:creationId xmlns:a16="http://schemas.microsoft.com/office/drawing/2014/main" id="{979BFA2E-7756-154E-BFA9-97F9E3171434}"/>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a:extLst>
                <a:ext uri="{FF2B5EF4-FFF2-40B4-BE49-F238E27FC236}">
                  <a16:creationId xmlns:a16="http://schemas.microsoft.com/office/drawing/2014/main" id="{4D5ABAD7-BFB4-E54C-80D9-15DD2B257B78}"/>
                </a:ext>
              </a:extLst>
            </p:cNvPr>
            <p:cNvGrpSpPr/>
            <p:nvPr/>
          </p:nvGrpSpPr>
          <p:grpSpPr>
            <a:xfrm>
              <a:off x="2453337" y="3714553"/>
              <a:ext cx="1491383" cy="1474258"/>
              <a:chOff x="1063333" y="4433046"/>
              <a:chExt cx="1491383" cy="1474258"/>
            </a:xfrm>
          </p:grpSpPr>
          <p:sp>
            <p:nvSpPr>
              <p:cNvPr id="335" name="Rounded Rectangle 334">
                <a:extLst>
                  <a:ext uri="{FF2B5EF4-FFF2-40B4-BE49-F238E27FC236}">
                    <a16:creationId xmlns:a16="http://schemas.microsoft.com/office/drawing/2014/main" id="{F728517E-3C77-364D-9349-34BBD1AFD339}"/>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ounded Rectangle 335">
                <a:extLst>
                  <a:ext uri="{FF2B5EF4-FFF2-40B4-BE49-F238E27FC236}">
                    <a16:creationId xmlns:a16="http://schemas.microsoft.com/office/drawing/2014/main" id="{82E1E8E4-9AFB-FE43-901D-330B37799B05}"/>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Rounded Rectangle 336">
                <a:extLst>
                  <a:ext uri="{FF2B5EF4-FFF2-40B4-BE49-F238E27FC236}">
                    <a16:creationId xmlns:a16="http://schemas.microsoft.com/office/drawing/2014/main" id="{3751AD67-DFED-0349-BB5F-7D1F9FF763D1}"/>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ounded Rectangle 337">
                <a:extLst>
                  <a:ext uri="{FF2B5EF4-FFF2-40B4-BE49-F238E27FC236}">
                    <a16:creationId xmlns:a16="http://schemas.microsoft.com/office/drawing/2014/main" id="{2F980D65-40F5-3C46-97E6-8FD3D82F2E18}"/>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ounded Rectangle 338">
                <a:extLst>
                  <a:ext uri="{FF2B5EF4-FFF2-40B4-BE49-F238E27FC236}">
                    <a16:creationId xmlns:a16="http://schemas.microsoft.com/office/drawing/2014/main" id="{9174CEEE-23C6-C04F-871D-4D81C8033110}"/>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ounded Rectangle 339">
                <a:extLst>
                  <a:ext uri="{FF2B5EF4-FFF2-40B4-BE49-F238E27FC236}">
                    <a16:creationId xmlns:a16="http://schemas.microsoft.com/office/drawing/2014/main" id="{D714CF2F-9FF0-7443-9777-7D4D85FA6ED9}"/>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ounded Rectangle 340">
                <a:extLst>
                  <a:ext uri="{FF2B5EF4-FFF2-40B4-BE49-F238E27FC236}">
                    <a16:creationId xmlns:a16="http://schemas.microsoft.com/office/drawing/2014/main" id="{6ED02925-0D7F-4E42-9483-A0D6279B67B5}"/>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ounded Rectangle 341">
                <a:extLst>
                  <a:ext uri="{FF2B5EF4-FFF2-40B4-BE49-F238E27FC236}">
                    <a16:creationId xmlns:a16="http://schemas.microsoft.com/office/drawing/2014/main" id="{AEFD97D2-3831-484A-B67A-45F0584C2516}"/>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ounded Rectangle 342">
                <a:extLst>
                  <a:ext uri="{FF2B5EF4-FFF2-40B4-BE49-F238E27FC236}">
                    <a16:creationId xmlns:a16="http://schemas.microsoft.com/office/drawing/2014/main" id="{424D68AE-066F-C143-826B-963D25B5A07F}"/>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ed Rectangle 343">
                <a:extLst>
                  <a:ext uri="{FF2B5EF4-FFF2-40B4-BE49-F238E27FC236}">
                    <a16:creationId xmlns:a16="http://schemas.microsoft.com/office/drawing/2014/main" id="{B3EB9057-5DBA-E545-8CC9-A471FEF7DF53}"/>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Rounded Rectangle 344">
                <a:extLst>
                  <a:ext uri="{FF2B5EF4-FFF2-40B4-BE49-F238E27FC236}">
                    <a16:creationId xmlns:a16="http://schemas.microsoft.com/office/drawing/2014/main" id="{6A528EDF-9FA9-2844-8F2D-273B77B86211}"/>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Rounded Rectangle 345">
                <a:extLst>
                  <a:ext uri="{FF2B5EF4-FFF2-40B4-BE49-F238E27FC236}">
                    <a16:creationId xmlns:a16="http://schemas.microsoft.com/office/drawing/2014/main" id="{ED556816-D380-4543-BEFE-FEB9DB693E10}"/>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ounded Rectangle 346">
                <a:extLst>
                  <a:ext uri="{FF2B5EF4-FFF2-40B4-BE49-F238E27FC236}">
                    <a16:creationId xmlns:a16="http://schemas.microsoft.com/office/drawing/2014/main" id="{C3A5C28F-A711-1C46-A629-AF5F67F8E704}"/>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ounded Rectangle 347">
                <a:extLst>
                  <a:ext uri="{FF2B5EF4-FFF2-40B4-BE49-F238E27FC236}">
                    <a16:creationId xmlns:a16="http://schemas.microsoft.com/office/drawing/2014/main" id="{048E9133-2AFA-7947-A70E-16A94815A7B2}"/>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ounded Rectangle 348">
                <a:extLst>
                  <a:ext uri="{FF2B5EF4-FFF2-40B4-BE49-F238E27FC236}">
                    <a16:creationId xmlns:a16="http://schemas.microsoft.com/office/drawing/2014/main" id="{0DC40CE4-D7EE-D442-995A-BF7807551E8C}"/>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ounded Rectangle 349">
                <a:extLst>
                  <a:ext uri="{FF2B5EF4-FFF2-40B4-BE49-F238E27FC236}">
                    <a16:creationId xmlns:a16="http://schemas.microsoft.com/office/drawing/2014/main" id="{6BF1A154-4A5D-5E4F-B107-17F58A42269B}"/>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090E5915-2106-CB44-8412-4F4E422F371B}"/>
                </a:ext>
              </a:extLst>
            </p:cNvPr>
            <p:cNvGrpSpPr/>
            <p:nvPr/>
          </p:nvGrpSpPr>
          <p:grpSpPr>
            <a:xfrm>
              <a:off x="6295556" y="3567419"/>
              <a:ext cx="1219989" cy="1359697"/>
              <a:chOff x="1199030" y="4273287"/>
              <a:chExt cx="1219989" cy="1359697"/>
            </a:xfrm>
          </p:grpSpPr>
          <p:cxnSp>
            <p:nvCxnSpPr>
              <p:cNvPr id="319" name="Straight Connector 318">
                <a:extLst>
                  <a:ext uri="{FF2B5EF4-FFF2-40B4-BE49-F238E27FC236}">
                    <a16:creationId xmlns:a16="http://schemas.microsoft.com/office/drawing/2014/main" id="{F1A7CABD-2615-694A-A22F-2FFFE179348F}"/>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a16="http://schemas.microsoft.com/office/drawing/2014/main" id="{58DA1412-6D76-FE4F-B939-BAE2E2764E55}"/>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id="{B6F8FEFC-75A1-9248-AA6F-524B8D07B27A}"/>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7310CF1E-C8A8-8D45-AEE0-C3E29933AAEB}"/>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EEFA6CB5-7CE4-2D49-881F-1065F7D3439B}"/>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22646CA7-C124-F447-94F0-1DC06B7E4D9C}"/>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7ACFE986-BAF4-3747-A816-88752E54364B}"/>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B36158A4-7952-2549-9F03-00A951A1B126}"/>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FE54D352-A356-6344-9E96-FB3949BF53FE}"/>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EEC4A1F9-8FEB-6249-9B46-19E04F65CFB9}"/>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39CEA9C7-D162-2340-BCE9-52EA71C79DD8}"/>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4240E056-D389-B341-AAB4-07630BF0A958}"/>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174EC341-BAC2-C741-9655-5BB49F8FE736}"/>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49E28143-B102-4546-8096-3A8166A3346C}"/>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09AFAE40-1DD3-8343-8DEC-B45E3E0D522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951885BC-909C-5D47-B603-24ECD37C469B}"/>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248" name="Group 247">
              <a:extLst>
                <a:ext uri="{FF2B5EF4-FFF2-40B4-BE49-F238E27FC236}">
                  <a16:creationId xmlns:a16="http://schemas.microsoft.com/office/drawing/2014/main" id="{42624BAE-C4E9-E748-90FF-DE33D3009642}"/>
                </a:ext>
              </a:extLst>
            </p:cNvPr>
            <p:cNvGrpSpPr/>
            <p:nvPr/>
          </p:nvGrpSpPr>
          <p:grpSpPr>
            <a:xfrm>
              <a:off x="8148079" y="3567419"/>
              <a:ext cx="1219989" cy="1359697"/>
              <a:chOff x="1199030" y="4273287"/>
              <a:chExt cx="1219989" cy="1359697"/>
            </a:xfrm>
          </p:grpSpPr>
          <p:cxnSp>
            <p:nvCxnSpPr>
              <p:cNvPr id="303" name="Straight Connector 302">
                <a:extLst>
                  <a:ext uri="{FF2B5EF4-FFF2-40B4-BE49-F238E27FC236}">
                    <a16:creationId xmlns:a16="http://schemas.microsoft.com/office/drawing/2014/main" id="{1B73CE57-D5BA-3B4F-B069-2C9F86E5DBAA}"/>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7FB3AB38-B0EB-9C4F-B6F6-2515AE747F53}"/>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985B36EA-C7D0-C646-8933-05D647946DB8}"/>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EBFABD0D-BF31-8943-BF09-01608D5B329D}"/>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5014AE88-8135-0D48-A254-70843AD3AAE0}"/>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40D35D8D-57F3-DA48-BE8A-90691BDD7C26}"/>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6E54EB5C-3B90-7347-B8B2-C774CC22C7DE}"/>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95B3F50D-725F-9143-A034-A11E083338DE}"/>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E193C83D-9C1B-D742-BEF2-6BBD3D969D52}"/>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7A139A64-888C-164D-AE25-00C096288339}"/>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5E8C97C4-D323-D147-9D8F-9A8533B022D0}"/>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25D08088-A263-1D48-8FA7-BA3EB5A763C0}"/>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9B6CB78F-B14A-EF40-AFD8-A58BD5009D1C}"/>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a16="http://schemas.microsoft.com/office/drawing/2014/main" id="{E9E9B60B-68FF-1549-8CD6-031EB7F28095}"/>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a16="http://schemas.microsoft.com/office/drawing/2014/main" id="{8ABD7FF9-0315-2847-96AF-DEA8B2C8664B}"/>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id="{FFFE95B1-9005-7545-B749-99E59DD84F64}"/>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249" name="Group 248">
              <a:extLst>
                <a:ext uri="{FF2B5EF4-FFF2-40B4-BE49-F238E27FC236}">
                  <a16:creationId xmlns:a16="http://schemas.microsoft.com/office/drawing/2014/main" id="{A88510FB-991B-AD44-8B01-83EBFA84F717}"/>
                </a:ext>
              </a:extLst>
            </p:cNvPr>
            <p:cNvGrpSpPr/>
            <p:nvPr/>
          </p:nvGrpSpPr>
          <p:grpSpPr>
            <a:xfrm>
              <a:off x="4301935" y="3722573"/>
              <a:ext cx="1491383" cy="1474258"/>
              <a:chOff x="1063333" y="4433046"/>
              <a:chExt cx="1491383" cy="1474258"/>
            </a:xfrm>
          </p:grpSpPr>
          <p:sp>
            <p:nvSpPr>
              <p:cNvPr id="287" name="Rounded Rectangle 286">
                <a:extLst>
                  <a:ext uri="{FF2B5EF4-FFF2-40B4-BE49-F238E27FC236}">
                    <a16:creationId xmlns:a16="http://schemas.microsoft.com/office/drawing/2014/main" id="{50B0BC0C-399A-0E4E-B51F-14BF38C9DAE5}"/>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ounded Rectangle 287">
                <a:extLst>
                  <a:ext uri="{FF2B5EF4-FFF2-40B4-BE49-F238E27FC236}">
                    <a16:creationId xmlns:a16="http://schemas.microsoft.com/office/drawing/2014/main" id="{FAE9BB04-3026-984E-8B37-3BD3C5B9B950}"/>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ounded Rectangle 288">
                <a:extLst>
                  <a:ext uri="{FF2B5EF4-FFF2-40B4-BE49-F238E27FC236}">
                    <a16:creationId xmlns:a16="http://schemas.microsoft.com/office/drawing/2014/main" id="{54415DC9-C605-CA45-81A1-03D17768978E}"/>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ounded Rectangle 289">
                <a:extLst>
                  <a:ext uri="{FF2B5EF4-FFF2-40B4-BE49-F238E27FC236}">
                    <a16:creationId xmlns:a16="http://schemas.microsoft.com/office/drawing/2014/main" id="{D7F2BE29-63AC-2C44-8C57-4F91AB39359F}"/>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Rounded Rectangle 290">
                <a:extLst>
                  <a:ext uri="{FF2B5EF4-FFF2-40B4-BE49-F238E27FC236}">
                    <a16:creationId xmlns:a16="http://schemas.microsoft.com/office/drawing/2014/main" id="{DF33AB20-BA7E-494F-8C96-F324C0EC3495}"/>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Rounded Rectangle 291">
                <a:extLst>
                  <a:ext uri="{FF2B5EF4-FFF2-40B4-BE49-F238E27FC236}">
                    <a16:creationId xmlns:a16="http://schemas.microsoft.com/office/drawing/2014/main" id="{2C4D2F7F-53D9-C847-A27B-126BCFD57A15}"/>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ounded Rectangle 292">
                <a:extLst>
                  <a:ext uri="{FF2B5EF4-FFF2-40B4-BE49-F238E27FC236}">
                    <a16:creationId xmlns:a16="http://schemas.microsoft.com/office/drawing/2014/main" id="{15EC09E9-2A30-094B-8A8A-D605DDF6E300}"/>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ounded Rectangle 293">
                <a:extLst>
                  <a:ext uri="{FF2B5EF4-FFF2-40B4-BE49-F238E27FC236}">
                    <a16:creationId xmlns:a16="http://schemas.microsoft.com/office/drawing/2014/main" id="{4EF38ED4-5E08-3E41-A574-D7A215FB35A0}"/>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ounded Rectangle 294">
                <a:extLst>
                  <a:ext uri="{FF2B5EF4-FFF2-40B4-BE49-F238E27FC236}">
                    <a16:creationId xmlns:a16="http://schemas.microsoft.com/office/drawing/2014/main" id="{754238E3-228E-6747-8F66-81F8035B1542}"/>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ounded Rectangle 295">
                <a:extLst>
                  <a:ext uri="{FF2B5EF4-FFF2-40B4-BE49-F238E27FC236}">
                    <a16:creationId xmlns:a16="http://schemas.microsoft.com/office/drawing/2014/main" id="{E9F609E0-A8E2-6643-A392-03DD45CFC2AD}"/>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ounded Rectangle 296">
                <a:extLst>
                  <a:ext uri="{FF2B5EF4-FFF2-40B4-BE49-F238E27FC236}">
                    <a16:creationId xmlns:a16="http://schemas.microsoft.com/office/drawing/2014/main" id="{4CE4AE4A-DE0B-754C-9B65-8C110B2918CA}"/>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ounded Rectangle 297">
                <a:extLst>
                  <a:ext uri="{FF2B5EF4-FFF2-40B4-BE49-F238E27FC236}">
                    <a16:creationId xmlns:a16="http://schemas.microsoft.com/office/drawing/2014/main" id="{F0903A00-CCA2-F742-A926-08490D786BAC}"/>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ounded Rectangle 298">
                <a:extLst>
                  <a:ext uri="{FF2B5EF4-FFF2-40B4-BE49-F238E27FC236}">
                    <a16:creationId xmlns:a16="http://schemas.microsoft.com/office/drawing/2014/main" id="{6117A0B9-9775-394D-9232-933D08F981C1}"/>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Rounded Rectangle 299">
                <a:extLst>
                  <a:ext uri="{FF2B5EF4-FFF2-40B4-BE49-F238E27FC236}">
                    <a16:creationId xmlns:a16="http://schemas.microsoft.com/office/drawing/2014/main" id="{312CF565-AF14-C548-BF37-307AA2BA83A6}"/>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ounded Rectangle 300">
                <a:extLst>
                  <a:ext uri="{FF2B5EF4-FFF2-40B4-BE49-F238E27FC236}">
                    <a16:creationId xmlns:a16="http://schemas.microsoft.com/office/drawing/2014/main" id="{824D81D5-0CC1-A240-B6CC-78109A96DAFA}"/>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ounded Rectangle 301">
                <a:extLst>
                  <a:ext uri="{FF2B5EF4-FFF2-40B4-BE49-F238E27FC236}">
                    <a16:creationId xmlns:a16="http://schemas.microsoft.com/office/drawing/2014/main" id="{B684C829-B345-0345-B2BE-9411889B0570}"/>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9552714E-FFB7-8B4C-99EF-3C8E89A261A9}"/>
                </a:ext>
              </a:extLst>
            </p:cNvPr>
            <p:cNvGrpSpPr/>
            <p:nvPr/>
          </p:nvGrpSpPr>
          <p:grpSpPr>
            <a:xfrm>
              <a:off x="2589034" y="3554795"/>
              <a:ext cx="1219989" cy="1359696"/>
              <a:chOff x="1065033" y="3554794"/>
              <a:chExt cx="1219989" cy="1359696"/>
            </a:xfrm>
          </p:grpSpPr>
          <p:cxnSp>
            <p:nvCxnSpPr>
              <p:cNvPr id="271" name="Straight Connector 270">
                <a:extLst>
                  <a:ext uri="{FF2B5EF4-FFF2-40B4-BE49-F238E27FC236}">
                    <a16:creationId xmlns:a16="http://schemas.microsoft.com/office/drawing/2014/main" id="{2CC17CD4-165F-2B40-B71F-C4E680263B96}"/>
                  </a:ext>
                </a:extLst>
              </p:cNvPr>
              <p:cNvCxnSpPr>
                <a:cxnSpLocks/>
                <a:stCxn id="335" idx="0"/>
                <a:endCxn id="236" idx="2"/>
              </p:cNvCxnSpPr>
              <p:nvPr/>
            </p:nvCxnSpPr>
            <p:spPr>
              <a:xfrm flipV="1">
                <a:off x="1065033" y="3554794"/>
                <a:ext cx="590534"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49CB33D5-C48B-F84E-B584-B6E087E66E7C}"/>
                  </a:ext>
                </a:extLst>
              </p:cNvPr>
              <p:cNvCxnSpPr>
                <a:cxnSpLocks/>
                <a:stCxn id="339" idx="0"/>
                <a:endCxn id="236" idx="2"/>
              </p:cNvCxnSpPr>
              <p:nvPr/>
            </p:nvCxnSpPr>
            <p:spPr>
              <a:xfrm flipV="1">
                <a:off x="1065033" y="3554794"/>
                <a:ext cx="590534"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7077F5AA-2D39-034B-A32A-75526C3B53A7}"/>
                  </a:ext>
                </a:extLst>
              </p:cNvPr>
              <p:cNvCxnSpPr>
                <a:cxnSpLocks/>
                <a:stCxn id="343" idx="0"/>
                <a:endCxn id="236" idx="2"/>
              </p:cNvCxnSpPr>
              <p:nvPr/>
            </p:nvCxnSpPr>
            <p:spPr>
              <a:xfrm flipV="1">
                <a:off x="1065033" y="3554794"/>
                <a:ext cx="590534"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14AE3214-9A39-D940-A2E2-CB302FF73F1F}"/>
                  </a:ext>
                </a:extLst>
              </p:cNvPr>
              <p:cNvCxnSpPr>
                <a:cxnSpLocks/>
                <a:stCxn id="347" idx="0"/>
                <a:endCxn id="236" idx="2"/>
              </p:cNvCxnSpPr>
              <p:nvPr/>
            </p:nvCxnSpPr>
            <p:spPr>
              <a:xfrm flipV="1">
                <a:off x="1065033" y="3554794"/>
                <a:ext cx="590534"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8340A1CA-4F84-EA42-BD28-0995F2E8937C}"/>
                  </a:ext>
                </a:extLst>
              </p:cNvPr>
              <p:cNvCxnSpPr>
                <a:cxnSpLocks/>
                <a:stCxn id="338" idx="0"/>
                <a:endCxn id="236" idx="2"/>
              </p:cNvCxnSpPr>
              <p:nvPr/>
            </p:nvCxnSpPr>
            <p:spPr>
              <a:xfrm flipH="1" flipV="1">
                <a:off x="1655567" y="3554794"/>
                <a:ext cx="629455"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a:extLst>
                  <a:ext uri="{FF2B5EF4-FFF2-40B4-BE49-F238E27FC236}">
                    <a16:creationId xmlns:a16="http://schemas.microsoft.com/office/drawing/2014/main" id="{A1AEB05F-8185-0C4E-9901-1A584AE1AFEB}"/>
                  </a:ext>
                </a:extLst>
              </p:cNvPr>
              <p:cNvCxnSpPr>
                <a:cxnSpLocks/>
                <a:stCxn id="342" idx="0"/>
                <a:endCxn id="236" idx="2"/>
              </p:cNvCxnSpPr>
              <p:nvPr/>
            </p:nvCxnSpPr>
            <p:spPr>
              <a:xfrm flipH="1" flipV="1">
                <a:off x="1655567" y="3554794"/>
                <a:ext cx="629455"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E8A24BD2-8EC7-8546-B64F-D4ED98B8760C}"/>
                  </a:ext>
                </a:extLst>
              </p:cNvPr>
              <p:cNvCxnSpPr>
                <a:cxnSpLocks/>
                <a:stCxn id="346" idx="0"/>
                <a:endCxn id="236" idx="2"/>
              </p:cNvCxnSpPr>
              <p:nvPr/>
            </p:nvCxnSpPr>
            <p:spPr>
              <a:xfrm flipH="1" flipV="1">
                <a:off x="1655567" y="3554794"/>
                <a:ext cx="629455"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a:extLst>
                  <a:ext uri="{FF2B5EF4-FFF2-40B4-BE49-F238E27FC236}">
                    <a16:creationId xmlns:a16="http://schemas.microsoft.com/office/drawing/2014/main" id="{7C2EFC74-474E-714C-9FBC-18B2D3E29D41}"/>
                  </a:ext>
                </a:extLst>
              </p:cNvPr>
              <p:cNvCxnSpPr>
                <a:cxnSpLocks/>
                <a:stCxn id="350" idx="0"/>
                <a:endCxn id="236" idx="2"/>
              </p:cNvCxnSpPr>
              <p:nvPr/>
            </p:nvCxnSpPr>
            <p:spPr>
              <a:xfrm flipH="1" flipV="1">
                <a:off x="1655567" y="3554794"/>
                <a:ext cx="629455"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a:extLst>
                  <a:ext uri="{FF2B5EF4-FFF2-40B4-BE49-F238E27FC236}">
                    <a16:creationId xmlns:a16="http://schemas.microsoft.com/office/drawing/2014/main" id="{8017E333-8F97-E246-94CC-DCAF65258D30}"/>
                  </a:ext>
                </a:extLst>
              </p:cNvPr>
              <p:cNvCxnSpPr>
                <a:cxnSpLocks/>
                <a:stCxn id="337" idx="0"/>
                <a:endCxn id="236" idx="2"/>
              </p:cNvCxnSpPr>
              <p:nvPr/>
            </p:nvCxnSpPr>
            <p:spPr>
              <a:xfrm flipH="1" flipV="1">
                <a:off x="1655567" y="3554794"/>
                <a:ext cx="222792"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a:extLst>
                  <a:ext uri="{FF2B5EF4-FFF2-40B4-BE49-F238E27FC236}">
                    <a16:creationId xmlns:a16="http://schemas.microsoft.com/office/drawing/2014/main" id="{5E59825C-2F8C-9C47-84BF-56A9BAC70900}"/>
                  </a:ext>
                </a:extLst>
              </p:cNvPr>
              <p:cNvCxnSpPr>
                <a:cxnSpLocks/>
                <a:stCxn id="341" idx="0"/>
                <a:endCxn id="236" idx="2"/>
              </p:cNvCxnSpPr>
              <p:nvPr/>
            </p:nvCxnSpPr>
            <p:spPr>
              <a:xfrm flipH="1" flipV="1">
                <a:off x="1655567" y="3554794"/>
                <a:ext cx="222792"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165C1C54-1085-724A-82A4-CD7B734D15E8}"/>
                  </a:ext>
                </a:extLst>
              </p:cNvPr>
              <p:cNvCxnSpPr>
                <a:cxnSpLocks/>
                <a:stCxn id="345" idx="0"/>
                <a:endCxn id="236" idx="2"/>
              </p:cNvCxnSpPr>
              <p:nvPr/>
            </p:nvCxnSpPr>
            <p:spPr>
              <a:xfrm flipH="1" flipV="1">
                <a:off x="1655567" y="3554794"/>
                <a:ext cx="222792"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7E4A4B43-D931-2E4A-A4B3-1CF5333FFE46}"/>
                  </a:ext>
                </a:extLst>
              </p:cNvPr>
              <p:cNvCxnSpPr>
                <a:cxnSpLocks/>
                <a:stCxn id="349" idx="0"/>
                <a:endCxn id="236" idx="2"/>
              </p:cNvCxnSpPr>
              <p:nvPr/>
            </p:nvCxnSpPr>
            <p:spPr>
              <a:xfrm flipH="1" flipV="1">
                <a:off x="1655567" y="3554794"/>
                <a:ext cx="222792"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16C5605E-C00D-E645-99C8-DA9A1196A53E}"/>
                  </a:ext>
                </a:extLst>
              </p:cNvPr>
              <p:cNvCxnSpPr>
                <a:cxnSpLocks/>
                <a:stCxn id="336" idx="0"/>
                <a:endCxn id="236" idx="2"/>
              </p:cNvCxnSpPr>
              <p:nvPr/>
            </p:nvCxnSpPr>
            <p:spPr>
              <a:xfrm flipV="1">
                <a:off x="1471696" y="3554794"/>
                <a:ext cx="183871"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0097C8A9-C7AE-5F46-8C61-7DE11A073E15}"/>
                  </a:ext>
                </a:extLst>
              </p:cNvPr>
              <p:cNvCxnSpPr>
                <a:cxnSpLocks/>
                <a:stCxn id="340" idx="0"/>
                <a:endCxn id="236" idx="2"/>
              </p:cNvCxnSpPr>
              <p:nvPr/>
            </p:nvCxnSpPr>
            <p:spPr>
              <a:xfrm flipV="1">
                <a:off x="1471696" y="3554794"/>
                <a:ext cx="183871"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E89795A5-D881-5B40-B461-18BCC30FF15B}"/>
                  </a:ext>
                </a:extLst>
              </p:cNvPr>
              <p:cNvCxnSpPr>
                <a:cxnSpLocks/>
                <a:stCxn id="344" idx="0"/>
                <a:endCxn id="236" idx="2"/>
              </p:cNvCxnSpPr>
              <p:nvPr/>
            </p:nvCxnSpPr>
            <p:spPr>
              <a:xfrm flipV="1">
                <a:off x="1471696" y="3554794"/>
                <a:ext cx="183871"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45672B40-1AE9-4A46-A12C-265474EB959E}"/>
                  </a:ext>
                </a:extLst>
              </p:cNvPr>
              <p:cNvCxnSpPr>
                <a:cxnSpLocks/>
                <a:stCxn id="348" idx="0"/>
                <a:endCxn id="236" idx="2"/>
              </p:cNvCxnSpPr>
              <p:nvPr/>
            </p:nvCxnSpPr>
            <p:spPr>
              <a:xfrm flipV="1">
                <a:off x="1471696" y="3554794"/>
                <a:ext cx="183871"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251" name="Group 250">
              <a:extLst>
                <a:ext uri="{FF2B5EF4-FFF2-40B4-BE49-F238E27FC236}">
                  <a16:creationId xmlns:a16="http://schemas.microsoft.com/office/drawing/2014/main" id="{C9554D32-BE3E-904B-B8A4-EFF549560D08}"/>
                </a:ext>
              </a:extLst>
            </p:cNvPr>
            <p:cNvGrpSpPr/>
            <p:nvPr/>
          </p:nvGrpSpPr>
          <p:grpSpPr>
            <a:xfrm>
              <a:off x="4435803" y="3563434"/>
              <a:ext cx="1219989" cy="1359697"/>
              <a:chOff x="1199030" y="4273287"/>
              <a:chExt cx="1219989" cy="1359697"/>
            </a:xfrm>
          </p:grpSpPr>
          <p:cxnSp>
            <p:nvCxnSpPr>
              <p:cNvPr id="255" name="Straight Connector 254">
                <a:extLst>
                  <a:ext uri="{FF2B5EF4-FFF2-40B4-BE49-F238E27FC236}">
                    <a16:creationId xmlns:a16="http://schemas.microsoft.com/office/drawing/2014/main" id="{BE95CA0F-AC09-0044-ACE7-0C5E8B0478BF}"/>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8D980967-6322-1D43-996E-980BED561802}"/>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6441FF4A-FFA1-014F-84D7-DC20AFB99696}"/>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2AA6BA43-6100-854B-B9F1-E7B195011E49}"/>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8C2AB4C5-753F-E448-AA89-110A4837AA72}"/>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1FEEEF91-8928-7E4B-93AB-F767E0CEDAB3}"/>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98D22396-0F55-5549-B46D-5ED09FCE9F27}"/>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4D645A57-78E1-E448-BBDE-6CB4C57F60EF}"/>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4433C7E5-1497-FF4B-8DA1-C315DA37F883}"/>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568620C5-714A-2044-966D-90ED987781A6}"/>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5F35C9D1-245E-5E40-A5A0-5078FA3744CD}"/>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0E2A332B-C6A9-814A-ABB3-5E5536246EEC}"/>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35B47D41-5411-F74B-B9FC-EB239E260607}"/>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FACBC7C9-443E-514A-B352-410604E628B8}"/>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2FB2E1C6-6B7E-4D40-A0D5-838030AC81A8}"/>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4AF3578B-B669-6841-9107-9CE2342114B8}"/>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sp>
          <p:nvSpPr>
            <p:cNvPr id="252" name="Oval 251">
              <a:extLst>
                <a:ext uri="{FF2B5EF4-FFF2-40B4-BE49-F238E27FC236}">
                  <a16:creationId xmlns:a16="http://schemas.microsoft.com/office/drawing/2014/main" id="{778424E6-A0C4-1F41-B41E-2C1A0690F5B2}"/>
                </a:ext>
              </a:extLst>
            </p:cNvPr>
            <p:cNvSpPr/>
            <p:nvPr/>
          </p:nvSpPr>
          <p:spPr>
            <a:xfrm>
              <a:off x="9303617" y="1838146"/>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a:t>Depth-1</a:t>
              </a:r>
            </a:p>
          </p:txBody>
        </p:sp>
        <p:sp>
          <p:nvSpPr>
            <p:cNvPr id="253" name="Oval 252">
              <a:extLst>
                <a:ext uri="{FF2B5EF4-FFF2-40B4-BE49-F238E27FC236}">
                  <a16:creationId xmlns:a16="http://schemas.microsoft.com/office/drawing/2014/main" id="{DD8A2728-DF5B-2540-9E16-DC6BCEF2CBC0}"/>
                </a:ext>
              </a:extLst>
            </p:cNvPr>
            <p:cNvSpPr/>
            <p:nvPr/>
          </p:nvSpPr>
          <p:spPr>
            <a:xfrm>
              <a:off x="9301552" y="2998203"/>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a:t>Depth-2</a:t>
              </a:r>
            </a:p>
          </p:txBody>
        </p:sp>
        <p:sp>
          <p:nvSpPr>
            <p:cNvPr id="254" name="Oval 253">
              <a:extLst>
                <a:ext uri="{FF2B5EF4-FFF2-40B4-BE49-F238E27FC236}">
                  <a16:creationId xmlns:a16="http://schemas.microsoft.com/office/drawing/2014/main" id="{084B4FA5-F2D8-354D-AFB5-36D869A045D1}"/>
                </a:ext>
              </a:extLst>
            </p:cNvPr>
            <p:cNvSpPr/>
            <p:nvPr/>
          </p:nvSpPr>
          <p:spPr>
            <a:xfrm>
              <a:off x="9301552" y="4158260"/>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a:t>Depth-3</a:t>
              </a:r>
            </a:p>
          </p:txBody>
        </p:sp>
      </p:grpSp>
      <p:sp>
        <p:nvSpPr>
          <p:cNvPr id="447" name="Rectangle 7">
            <a:extLst>
              <a:ext uri="{FF2B5EF4-FFF2-40B4-BE49-F238E27FC236}">
                <a16:creationId xmlns:a16="http://schemas.microsoft.com/office/drawing/2014/main" id="{FE585484-D679-B740-A7D9-9F5465E41A13}"/>
              </a:ext>
            </a:extLst>
          </p:cNvPr>
          <p:cNvSpPr>
            <a:spLocks noChangeArrowheads="1"/>
          </p:cNvSpPr>
          <p:nvPr/>
        </p:nvSpPr>
        <p:spPr bwMode="auto">
          <a:xfrm>
            <a:off x="0" y="5522185"/>
            <a:ext cx="12192000" cy="830997"/>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400">
                <a:solidFill>
                  <a:schemeClr val="bg1"/>
                </a:solidFill>
                <a:latin typeface="Avenir" panose="02000503020000020003" pitchFamily="2" charset="0"/>
              </a:rPr>
              <a:t>Our “fully hierarchical model” is designed specifically to meet</a:t>
            </a:r>
          </a:p>
          <a:p>
            <a:pPr algn="ctr" eaLnBrk="0" hangingPunct="0"/>
            <a:r>
              <a:rPr lang="en-US" sz="2400">
                <a:solidFill>
                  <a:schemeClr val="bg1"/>
                </a:solidFill>
                <a:latin typeface="Avenir" panose="02000503020000020003" pitchFamily="2" charset="0"/>
              </a:rPr>
              <a:t>modern-day workflow needs.</a:t>
            </a:r>
            <a:endParaRPr lang="en-US" sz="2400">
              <a:solidFill>
                <a:schemeClr val="bg1"/>
              </a:solidFill>
              <a:latin typeface="Avenir" panose="02000503020000020003" pitchFamily="2" charset="0"/>
              <a:cs typeface="Calibri" panose="020F0502020204030204" pitchFamily="34" charset="0"/>
            </a:endParaRPr>
          </a:p>
        </p:txBody>
      </p:sp>
      <p:sp>
        <p:nvSpPr>
          <p:cNvPr id="227" name="Content Placeholder 5">
            <a:extLst>
              <a:ext uri="{FF2B5EF4-FFF2-40B4-BE49-F238E27FC236}">
                <a16:creationId xmlns:a16="http://schemas.microsoft.com/office/drawing/2014/main" id="{9B856FD8-E1D1-3A4B-9E59-795DF19EF57D}"/>
              </a:ext>
            </a:extLst>
          </p:cNvPr>
          <p:cNvSpPr txBox="1">
            <a:spLocks/>
          </p:cNvSpPr>
          <p:nvPr/>
        </p:nvSpPr>
        <p:spPr>
          <a:xfrm>
            <a:off x="7569512" y="1449229"/>
            <a:ext cx="4363408" cy="3936587"/>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1800">
                <a:latin typeface="Avenir" panose="02000503020000020003" pitchFamily="2" charset="0"/>
              </a:rPr>
              <a:t>Native support for seamless nesting</a:t>
            </a:r>
          </a:p>
          <a:p>
            <a:pPr lvl="1" defTabSz="914400"/>
            <a:r>
              <a:rPr lang="en-US" sz="1400">
                <a:latin typeface="Avenir" panose="02000503020000020003" pitchFamily="2" charset="0"/>
              </a:rPr>
              <a:t>Users don’t need to wait for the facility to deploy Flux as the system resource manager and scheduler to benefit from it!</a:t>
            </a:r>
          </a:p>
          <a:p>
            <a:pPr defTabSz="914400"/>
            <a:r>
              <a:rPr lang="en-US" sz="1800">
                <a:latin typeface="Avenir" panose="02000503020000020003" pitchFamily="2" charset="0"/>
              </a:rPr>
              <a:t>Your personalized Flux instances provide ample opportunities for you to tailor Flux to your unique resource and job management needs.</a:t>
            </a:r>
          </a:p>
          <a:p>
            <a:pPr defTabSz="914400"/>
            <a:r>
              <a:rPr lang="en-US" sz="1800">
                <a:latin typeface="Avenir" panose="02000503020000020003" pitchFamily="2" charset="0"/>
              </a:rPr>
              <a:t>Rich and well-defined interfaces facilitate easy software composition.</a:t>
            </a:r>
          </a:p>
        </p:txBody>
      </p:sp>
    </p:spTree>
    <p:extLst>
      <p:ext uri="{BB962C8B-B14F-4D97-AF65-F5344CB8AC3E}">
        <p14:creationId xmlns:p14="http://schemas.microsoft.com/office/powerpoint/2010/main" val="2329282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495314" cy="1005840"/>
          </a:xfrm>
        </p:spPr>
        <p:txBody>
          <a:bodyPr/>
          <a:lstStyle/>
          <a:p>
            <a:r>
              <a:rPr lang="en-US">
                <a:solidFill>
                  <a:schemeClr val="tx2"/>
                </a:solidFill>
                <a:latin typeface="Avenir" panose="02000503020000020003" pitchFamily="2" charset="0"/>
              </a:rPr>
              <a:t>Flux is architected to embody our fully hierarchical scheduling model seamlessly.</a:t>
            </a:r>
            <a:endParaRPr lang="en-US">
              <a:solidFill>
                <a:schemeClr val="tx2"/>
              </a:solidFill>
            </a:endParaRPr>
          </a:p>
        </p:txBody>
      </p:sp>
      <p:graphicFrame>
        <p:nvGraphicFramePr>
          <p:cNvPr id="8" name="Diagram 7">
            <a:extLst>
              <a:ext uri="{FF2B5EF4-FFF2-40B4-BE49-F238E27FC236}">
                <a16:creationId xmlns:a16="http://schemas.microsoft.com/office/drawing/2014/main" id="{70819C77-0BD8-D042-A806-E54C2428F51B}"/>
              </a:ext>
            </a:extLst>
          </p:cNvPr>
          <p:cNvGraphicFramePr/>
          <p:nvPr/>
        </p:nvGraphicFramePr>
        <p:xfrm>
          <a:off x="8268759" y="2880953"/>
          <a:ext cx="3692581" cy="2436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4DF61E05-1727-BF4A-B4F7-1B8B42B19F1B}"/>
              </a:ext>
            </a:extLst>
          </p:cNvPr>
          <p:cNvSpPr/>
          <p:nvPr/>
        </p:nvSpPr>
        <p:spPr>
          <a:xfrm>
            <a:off x="6008459" y="3667858"/>
            <a:ext cx="2386102" cy="369332"/>
          </a:xfrm>
          <a:prstGeom prst="rect">
            <a:avLst/>
          </a:prstGeom>
        </p:spPr>
        <p:txBody>
          <a:bodyPr wrap="none">
            <a:spAutoFit/>
          </a:bodyPr>
          <a:lstStyle/>
          <a:p>
            <a:r>
              <a:rPr lang="en-US">
                <a:solidFill>
                  <a:srgbClr val="FF0000"/>
                </a:solidFill>
                <a:latin typeface="Avenir" panose="02000503020000020003" pitchFamily="2" charset="0"/>
              </a:rPr>
              <a:t>Scheduler Parallelism</a:t>
            </a:r>
          </a:p>
        </p:txBody>
      </p:sp>
      <p:sp>
        <p:nvSpPr>
          <p:cNvPr id="9" name="Rectangle 8">
            <a:extLst>
              <a:ext uri="{FF2B5EF4-FFF2-40B4-BE49-F238E27FC236}">
                <a16:creationId xmlns:a16="http://schemas.microsoft.com/office/drawing/2014/main" id="{B97767F5-907B-1E4E-86BA-09FF21F624FF}"/>
              </a:ext>
            </a:extLst>
          </p:cNvPr>
          <p:cNvSpPr/>
          <p:nvPr/>
        </p:nvSpPr>
        <p:spPr>
          <a:xfrm>
            <a:off x="5604565" y="3109983"/>
            <a:ext cx="2703497" cy="369332"/>
          </a:xfrm>
          <a:prstGeom prst="rect">
            <a:avLst/>
          </a:prstGeom>
        </p:spPr>
        <p:txBody>
          <a:bodyPr wrap="none">
            <a:spAutoFit/>
          </a:bodyPr>
          <a:lstStyle/>
          <a:p>
            <a:r>
              <a:rPr lang="en-US">
                <a:solidFill>
                  <a:srgbClr val="FF0000"/>
                </a:solidFill>
                <a:latin typeface="Avenir" panose="02000503020000020003" pitchFamily="2" charset="0"/>
              </a:rPr>
              <a:t>Scheduler Specialization</a:t>
            </a:r>
          </a:p>
        </p:txBody>
      </p:sp>
      <p:sp>
        <p:nvSpPr>
          <p:cNvPr id="10" name="Rectangle 9">
            <a:extLst>
              <a:ext uri="{FF2B5EF4-FFF2-40B4-BE49-F238E27FC236}">
                <a16:creationId xmlns:a16="http://schemas.microsoft.com/office/drawing/2014/main" id="{BC1CBB87-2139-B940-A33B-032D5190CFA2}"/>
              </a:ext>
            </a:extLst>
          </p:cNvPr>
          <p:cNvSpPr/>
          <p:nvPr/>
        </p:nvSpPr>
        <p:spPr>
          <a:xfrm>
            <a:off x="6980391" y="4198326"/>
            <a:ext cx="1414170" cy="369332"/>
          </a:xfrm>
          <a:prstGeom prst="rect">
            <a:avLst/>
          </a:prstGeom>
        </p:spPr>
        <p:txBody>
          <a:bodyPr wrap="none">
            <a:spAutoFit/>
          </a:bodyPr>
          <a:lstStyle/>
          <a:p>
            <a:r>
              <a:rPr lang="en-US">
                <a:solidFill>
                  <a:srgbClr val="FF0000"/>
                </a:solidFill>
                <a:latin typeface="Avenir" panose="02000503020000020003" pitchFamily="2" charset="0"/>
              </a:rPr>
              <a:t>Rich API set</a:t>
            </a:r>
          </a:p>
        </p:txBody>
      </p:sp>
      <p:sp>
        <p:nvSpPr>
          <p:cNvPr id="11" name="Rectangle 10">
            <a:extLst>
              <a:ext uri="{FF2B5EF4-FFF2-40B4-BE49-F238E27FC236}">
                <a16:creationId xmlns:a16="http://schemas.microsoft.com/office/drawing/2014/main" id="{F1D2B835-E591-F54B-AA67-F364F538F592}"/>
              </a:ext>
            </a:extLst>
          </p:cNvPr>
          <p:cNvSpPr/>
          <p:nvPr/>
        </p:nvSpPr>
        <p:spPr>
          <a:xfrm>
            <a:off x="6079929" y="4780678"/>
            <a:ext cx="2077813" cy="369332"/>
          </a:xfrm>
          <a:prstGeom prst="rect">
            <a:avLst/>
          </a:prstGeom>
        </p:spPr>
        <p:txBody>
          <a:bodyPr wrap="none">
            <a:spAutoFit/>
          </a:bodyPr>
          <a:lstStyle/>
          <a:p>
            <a:r>
              <a:rPr lang="en-US">
                <a:solidFill>
                  <a:srgbClr val="FF0000"/>
                </a:solidFill>
                <a:latin typeface="Avenir" panose="02000503020000020003" pitchFamily="2" charset="0"/>
              </a:rPr>
              <a:t>Consistent API set</a:t>
            </a:r>
          </a:p>
        </p:txBody>
      </p:sp>
      <p:sp>
        <p:nvSpPr>
          <p:cNvPr id="14" name="Bent Arrow 13">
            <a:extLst>
              <a:ext uri="{FF2B5EF4-FFF2-40B4-BE49-F238E27FC236}">
                <a16:creationId xmlns:a16="http://schemas.microsoft.com/office/drawing/2014/main" id="{D91444D1-139F-A34B-B94F-E853EAC74AE4}"/>
              </a:ext>
            </a:extLst>
          </p:cNvPr>
          <p:cNvSpPr/>
          <p:nvPr/>
        </p:nvSpPr>
        <p:spPr bwMode="auto">
          <a:xfrm rot="16200000" flipV="1">
            <a:off x="5229163" y="4232284"/>
            <a:ext cx="931774" cy="3002171"/>
          </a:xfrm>
          <a:prstGeom prst="bentArrow">
            <a:avLst>
              <a:gd name="adj1" fmla="val 25000"/>
              <a:gd name="adj2" fmla="val 25352"/>
              <a:gd name="adj3" fmla="val 25000"/>
              <a:gd name="adj4" fmla="val 4375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5" name="Rectangle 14">
            <a:extLst>
              <a:ext uri="{FF2B5EF4-FFF2-40B4-BE49-F238E27FC236}">
                <a16:creationId xmlns:a16="http://schemas.microsoft.com/office/drawing/2014/main" id="{8A92F758-73C6-5B4E-924F-DFC70FD7708B}"/>
              </a:ext>
            </a:extLst>
          </p:cNvPr>
          <p:cNvSpPr/>
          <p:nvPr/>
        </p:nvSpPr>
        <p:spPr>
          <a:xfrm>
            <a:off x="1923900" y="5891480"/>
            <a:ext cx="2077459" cy="369332"/>
          </a:xfrm>
          <a:prstGeom prst="rect">
            <a:avLst/>
          </a:prstGeom>
        </p:spPr>
        <p:txBody>
          <a:bodyPr wrap="square">
            <a:spAutoFit/>
          </a:bodyPr>
          <a:lstStyle/>
          <a:p>
            <a:r>
              <a:rPr lang="en-US">
                <a:latin typeface="Arial" panose="020B0604020202020204" pitchFamily="34" charset="0"/>
                <a:cs typeface="Arial" panose="020B0604020202020204" pitchFamily="34" charset="0"/>
              </a:rPr>
              <a:t>Flux framework</a:t>
            </a:r>
          </a:p>
        </p:txBody>
      </p:sp>
      <p:sp>
        <p:nvSpPr>
          <p:cNvPr id="16" name="Rounded Rectangle 15">
            <a:extLst>
              <a:ext uri="{FF2B5EF4-FFF2-40B4-BE49-F238E27FC236}">
                <a16:creationId xmlns:a16="http://schemas.microsoft.com/office/drawing/2014/main" id="{287721CB-4A81-A745-BEFC-E7E699A7A001}"/>
              </a:ext>
            </a:extLst>
          </p:cNvPr>
          <p:cNvSpPr/>
          <p:nvPr/>
        </p:nvSpPr>
        <p:spPr bwMode="auto">
          <a:xfrm>
            <a:off x="302100" y="1350339"/>
            <a:ext cx="5302465" cy="4479586"/>
          </a:xfrm>
          <a:prstGeom prst="roundRect">
            <a:avLst/>
          </a:prstGeom>
          <a:noFill/>
          <a:ln w="2540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17" name="Picture 16">
            <a:extLst>
              <a:ext uri="{FF2B5EF4-FFF2-40B4-BE49-F238E27FC236}">
                <a16:creationId xmlns:a16="http://schemas.microsoft.com/office/drawing/2014/main" id="{21D7EEFC-8552-5746-A2CD-A9E4315A91B9}"/>
              </a:ext>
            </a:extLst>
          </p:cNvPr>
          <p:cNvPicPr>
            <a:picLocks noChangeAspect="1"/>
          </p:cNvPicPr>
          <p:nvPr/>
        </p:nvPicPr>
        <p:blipFill>
          <a:blip r:embed="rId7"/>
          <a:stretch>
            <a:fillRect/>
          </a:stretch>
        </p:blipFill>
        <p:spPr>
          <a:xfrm>
            <a:off x="522639" y="1610776"/>
            <a:ext cx="4861589" cy="3889271"/>
          </a:xfrm>
          <a:prstGeom prst="rect">
            <a:avLst/>
          </a:prstGeom>
        </p:spPr>
      </p:pic>
      <p:sp>
        <p:nvSpPr>
          <p:cNvPr id="20" name="Rectangle 19">
            <a:extLst>
              <a:ext uri="{FF2B5EF4-FFF2-40B4-BE49-F238E27FC236}">
                <a16:creationId xmlns:a16="http://schemas.microsoft.com/office/drawing/2014/main" id="{64C3E888-91A5-3A49-AFB1-CCB0DCC6A0CB}"/>
              </a:ext>
            </a:extLst>
          </p:cNvPr>
          <p:cNvSpPr/>
          <p:nvPr/>
        </p:nvSpPr>
        <p:spPr>
          <a:xfrm>
            <a:off x="6220138" y="2286504"/>
            <a:ext cx="1338828" cy="369332"/>
          </a:xfrm>
          <a:prstGeom prst="rect">
            <a:avLst/>
          </a:prstGeom>
        </p:spPr>
        <p:txBody>
          <a:bodyPr wrap="none">
            <a:spAutoFit/>
          </a:bodyPr>
          <a:lstStyle/>
          <a:p>
            <a:r>
              <a:rPr lang="en-US" u="sng">
                <a:latin typeface="Avenir" panose="02000503020000020003" pitchFamily="2" charset="0"/>
              </a:rPr>
              <a:t>Techniques</a:t>
            </a:r>
            <a:endParaRPr lang="en-US" u="sng"/>
          </a:p>
        </p:txBody>
      </p:sp>
      <p:sp>
        <p:nvSpPr>
          <p:cNvPr id="21" name="Rectangle 20">
            <a:extLst>
              <a:ext uri="{FF2B5EF4-FFF2-40B4-BE49-F238E27FC236}">
                <a16:creationId xmlns:a16="http://schemas.microsoft.com/office/drawing/2014/main" id="{F97A3AC8-13DE-6946-B88F-A5563A984139}"/>
              </a:ext>
            </a:extLst>
          </p:cNvPr>
          <p:cNvSpPr/>
          <p:nvPr/>
        </p:nvSpPr>
        <p:spPr>
          <a:xfrm>
            <a:off x="9284493" y="2286504"/>
            <a:ext cx="1331070" cy="369332"/>
          </a:xfrm>
          <a:prstGeom prst="rect">
            <a:avLst/>
          </a:prstGeom>
        </p:spPr>
        <p:txBody>
          <a:bodyPr wrap="none">
            <a:spAutoFit/>
          </a:bodyPr>
          <a:lstStyle/>
          <a:p>
            <a:r>
              <a:rPr lang="en-US" u="sng">
                <a:latin typeface="Avenir" panose="02000503020000020003" pitchFamily="2" charset="0"/>
              </a:rPr>
              <a:t>Challenges</a:t>
            </a:r>
            <a:endParaRPr lang="en-US" u="sng"/>
          </a:p>
        </p:txBody>
      </p:sp>
      <p:sp>
        <p:nvSpPr>
          <p:cNvPr id="18" name="Rounded Rectangle 17">
            <a:extLst>
              <a:ext uri="{FF2B5EF4-FFF2-40B4-BE49-F238E27FC236}">
                <a16:creationId xmlns:a16="http://schemas.microsoft.com/office/drawing/2014/main" id="{366C00EA-F652-8E47-B66E-60E37FCDF681}"/>
              </a:ext>
            </a:extLst>
          </p:cNvPr>
          <p:cNvSpPr/>
          <p:nvPr/>
        </p:nvSpPr>
        <p:spPr bwMode="auto">
          <a:xfrm>
            <a:off x="542112" y="2834261"/>
            <a:ext cx="1381788" cy="202616"/>
          </a:xfrm>
          <a:prstGeom prst="roundRect">
            <a:avLst/>
          </a:prstGeom>
          <a:solidFill>
            <a:schemeClr val="bg1"/>
          </a:solidFill>
          <a:ln>
            <a:solidFill>
              <a:schemeClr val="tx1">
                <a:lumMod val="75000"/>
                <a:lumOff val="2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400">
                <a:solidFill>
                  <a:srgbClr val="000000"/>
                </a:solidFill>
              </a:rPr>
              <a:t>Job Queue</a:t>
            </a:r>
          </a:p>
        </p:txBody>
      </p:sp>
      <p:grpSp>
        <p:nvGrpSpPr>
          <p:cNvPr id="23" name="Group 22">
            <a:extLst>
              <a:ext uri="{FF2B5EF4-FFF2-40B4-BE49-F238E27FC236}">
                <a16:creationId xmlns:a16="http://schemas.microsoft.com/office/drawing/2014/main" id="{775CFB6A-E4D0-6040-AB5F-946EFB6FDFBC}"/>
              </a:ext>
            </a:extLst>
          </p:cNvPr>
          <p:cNvGrpSpPr/>
          <p:nvPr/>
        </p:nvGrpSpPr>
        <p:grpSpPr>
          <a:xfrm>
            <a:off x="522639" y="2935569"/>
            <a:ext cx="1570193" cy="327754"/>
            <a:chOff x="1599222" y="2153880"/>
            <a:chExt cx="2265584" cy="400110"/>
          </a:xfrm>
        </p:grpSpPr>
        <p:grpSp>
          <p:nvGrpSpPr>
            <p:cNvPr id="24" name="Group 23">
              <a:extLst>
                <a:ext uri="{FF2B5EF4-FFF2-40B4-BE49-F238E27FC236}">
                  <a16:creationId xmlns:a16="http://schemas.microsoft.com/office/drawing/2014/main" id="{EA3B3045-F96A-EC45-A6C9-A2E8BEE6730D}"/>
                </a:ext>
              </a:extLst>
            </p:cNvPr>
            <p:cNvGrpSpPr/>
            <p:nvPr/>
          </p:nvGrpSpPr>
          <p:grpSpPr>
            <a:xfrm>
              <a:off x="1599222" y="2310156"/>
              <a:ext cx="1847675" cy="226888"/>
              <a:chOff x="3509203" y="1870030"/>
              <a:chExt cx="4888016" cy="848221"/>
            </a:xfrm>
          </p:grpSpPr>
          <p:grpSp>
            <p:nvGrpSpPr>
              <p:cNvPr id="33" name="Group 32">
                <a:extLst>
                  <a:ext uri="{FF2B5EF4-FFF2-40B4-BE49-F238E27FC236}">
                    <a16:creationId xmlns:a16="http://schemas.microsoft.com/office/drawing/2014/main" id="{1821AEAC-FAF7-844E-A619-E2F60C2530A2}"/>
                  </a:ext>
                </a:extLst>
              </p:cNvPr>
              <p:cNvGrpSpPr/>
              <p:nvPr/>
            </p:nvGrpSpPr>
            <p:grpSpPr>
              <a:xfrm rot="10800000">
                <a:off x="3509203" y="1870030"/>
                <a:ext cx="4888016" cy="844989"/>
                <a:chOff x="1056254" y="2298221"/>
                <a:chExt cx="1487420" cy="242168"/>
              </a:xfrm>
            </p:grpSpPr>
            <p:grpSp>
              <p:nvGrpSpPr>
                <p:cNvPr id="36" name="Group 35">
                  <a:extLst>
                    <a:ext uri="{FF2B5EF4-FFF2-40B4-BE49-F238E27FC236}">
                      <a16:creationId xmlns:a16="http://schemas.microsoft.com/office/drawing/2014/main" id="{01C53183-64DF-7D44-A5A2-FFB4C432F522}"/>
                    </a:ext>
                  </a:extLst>
                </p:cNvPr>
                <p:cNvGrpSpPr/>
                <p:nvPr/>
              </p:nvGrpSpPr>
              <p:grpSpPr>
                <a:xfrm rot="10800000">
                  <a:off x="1056254" y="2299969"/>
                  <a:ext cx="1487420" cy="237994"/>
                  <a:chOff x="5774918" y="2142289"/>
                  <a:chExt cx="1487423" cy="237994"/>
                </a:xfrm>
              </p:grpSpPr>
              <p:cxnSp>
                <p:nvCxnSpPr>
                  <p:cNvPr id="38" name="Straight Connector 37">
                    <a:extLst>
                      <a:ext uri="{FF2B5EF4-FFF2-40B4-BE49-F238E27FC236}">
                        <a16:creationId xmlns:a16="http://schemas.microsoft.com/office/drawing/2014/main" id="{0F65C727-44F9-ED43-B5BB-4636BD190E25}"/>
                      </a:ext>
                    </a:extLst>
                  </p:cNvPr>
                  <p:cNvCxnSpPr/>
                  <p:nvPr/>
                </p:nvCxnSpPr>
                <p:spPr>
                  <a:xfrm flipH="1">
                    <a:off x="5774918" y="2144998"/>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D8FB90E-600B-294E-A91A-4AF3B804351B}"/>
                      </a:ext>
                    </a:extLst>
                  </p:cNvPr>
                  <p:cNvCxnSpPr/>
                  <p:nvPr/>
                </p:nvCxnSpPr>
                <p:spPr>
                  <a:xfrm>
                    <a:off x="5777735" y="2142289"/>
                    <a:ext cx="0" cy="23799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F214DAE-8BC8-D64B-AB02-CB1C51AD512D}"/>
                      </a:ext>
                    </a:extLst>
                  </p:cNvPr>
                  <p:cNvCxnSpPr/>
                  <p:nvPr/>
                </p:nvCxnSpPr>
                <p:spPr>
                  <a:xfrm flipH="1">
                    <a:off x="5776588" y="2378986"/>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7EC6BD65-D11F-434E-8A40-5188AD5A5B63}"/>
                    </a:ext>
                  </a:extLst>
                </p:cNvPr>
                <p:cNvCxnSpPr/>
                <p:nvPr/>
              </p:nvCxnSpPr>
              <p:spPr>
                <a:xfrm rot="10800000">
                  <a:off x="2264451" y="2298221"/>
                  <a:ext cx="0" cy="242168"/>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4" name="Straight Connector 33">
                <a:extLst>
                  <a:ext uri="{FF2B5EF4-FFF2-40B4-BE49-F238E27FC236}">
                    <a16:creationId xmlns:a16="http://schemas.microsoft.com/office/drawing/2014/main" id="{9016A8BD-E322-AD40-899C-5AD2EC9B36C1}"/>
                  </a:ext>
                </a:extLst>
              </p:cNvPr>
              <p:cNvCxnSpPr/>
              <p:nvPr/>
            </p:nvCxnSpPr>
            <p:spPr>
              <a:xfrm>
                <a:off x="5413196" y="187326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4F46391-65E1-2C47-8D92-42971F4FF470}"/>
                  </a:ext>
                </a:extLst>
              </p:cNvPr>
              <p:cNvCxnSpPr/>
              <p:nvPr/>
            </p:nvCxnSpPr>
            <p:spPr>
              <a:xfrm>
                <a:off x="6283060" y="187003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7D50BB53-AF49-604E-B02E-FDA65DED2C81}"/>
                </a:ext>
              </a:extLst>
            </p:cNvPr>
            <p:cNvSpPr txBox="1"/>
            <p:nvPr/>
          </p:nvSpPr>
          <p:spPr>
            <a:xfrm>
              <a:off x="1608243" y="2242090"/>
              <a:ext cx="338508" cy="307778"/>
            </a:xfrm>
            <a:prstGeom prst="rect">
              <a:avLst/>
            </a:prstGeom>
            <a:noFill/>
          </p:spPr>
          <p:txBody>
            <a:bodyPr wrap="square" rtlCol="0">
              <a:spAutoFit/>
            </a:bodyPr>
            <a:lstStyle/>
            <a:p>
              <a:r>
                <a:rPr lang="en-US" sz="1400" b="1">
                  <a:solidFill>
                    <a:schemeClr val="accent2">
                      <a:lumMod val="75000"/>
                    </a:schemeClr>
                  </a:solidFill>
                </a:rPr>
                <a:t>A</a:t>
              </a:r>
            </a:p>
          </p:txBody>
        </p:sp>
        <p:sp>
          <p:nvSpPr>
            <p:cNvPr id="26" name="TextBox 25">
              <a:extLst>
                <a:ext uri="{FF2B5EF4-FFF2-40B4-BE49-F238E27FC236}">
                  <a16:creationId xmlns:a16="http://schemas.microsoft.com/office/drawing/2014/main" id="{491234F4-AC1A-5148-A2EE-66CB8DD49370}"/>
                </a:ext>
              </a:extLst>
            </p:cNvPr>
            <p:cNvSpPr txBox="1"/>
            <p:nvPr/>
          </p:nvSpPr>
          <p:spPr>
            <a:xfrm>
              <a:off x="1948749" y="2235674"/>
              <a:ext cx="361739" cy="307778"/>
            </a:xfrm>
            <a:prstGeom prst="rect">
              <a:avLst/>
            </a:prstGeom>
            <a:noFill/>
          </p:spPr>
          <p:txBody>
            <a:bodyPr wrap="square" rtlCol="0">
              <a:spAutoFit/>
            </a:bodyPr>
            <a:lstStyle/>
            <a:p>
              <a:r>
                <a:rPr lang="en-US" sz="1400" b="1">
                  <a:solidFill>
                    <a:schemeClr val="accent5">
                      <a:lumMod val="75000"/>
                    </a:schemeClr>
                  </a:solidFill>
                </a:rPr>
                <a:t>B</a:t>
              </a:r>
            </a:p>
          </p:txBody>
        </p:sp>
        <p:sp>
          <p:nvSpPr>
            <p:cNvPr id="27" name="TextBox 26">
              <a:extLst>
                <a:ext uri="{FF2B5EF4-FFF2-40B4-BE49-F238E27FC236}">
                  <a16:creationId xmlns:a16="http://schemas.microsoft.com/office/drawing/2014/main" id="{8E6C02A3-33BD-A245-B8D9-CC8ABC32E2AE}"/>
                </a:ext>
              </a:extLst>
            </p:cNvPr>
            <p:cNvSpPr txBox="1"/>
            <p:nvPr/>
          </p:nvSpPr>
          <p:spPr>
            <a:xfrm>
              <a:off x="2289366" y="2235668"/>
              <a:ext cx="407859" cy="307778"/>
            </a:xfrm>
            <a:prstGeom prst="rect">
              <a:avLst/>
            </a:prstGeom>
            <a:noFill/>
          </p:spPr>
          <p:txBody>
            <a:bodyPr wrap="square" rtlCol="0">
              <a:spAutoFit/>
            </a:bodyPr>
            <a:lstStyle/>
            <a:p>
              <a:r>
                <a:rPr lang="en-US" sz="1400" b="1">
                  <a:solidFill>
                    <a:schemeClr val="accent4">
                      <a:lumMod val="75000"/>
                    </a:schemeClr>
                  </a:solidFill>
                </a:rPr>
                <a:t>C</a:t>
              </a:r>
            </a:p>
          </p:txBody>
        </p:sp>
        <p:sp>
          <p:nvSpPr>
            <p:cNvPr id="28" name="TextBox 27">
              <a:extLst>
                <a:ext uri="{FF2B5EF4-FFF2-40B4-BE49-F238E27FC236}">
                  <a16:creationId xmlns:a16="http://schemas.microsoft.com/office/drawing/2014/main" id="{AD9BE4FB-E3DD-7740-9179-B1025F73034D}"/>
                </a:ext>
              </a:extLst>
            </p:cNvPr>
            <p:cNvSpPr txBox="1"/>
            <p:nvPr/>
          </p:nvSpPr>
          <p:spPr>
            <a:xfrm>
              <a:off x="2608367" y="2242450"/>
              <a:ext cx="334991" cy="307778"/>
            </a:xfrm>
            <a:prstGeom prst="rect">
              <a:avLst/>
            </a:prstGeom>
            <a:noFill/>
          </p:spPr>
          <p:txBody>
            <a:bodyPr wrap="square" rtlCol="0">
              <a:spAutoFit/>
            </a:bodyPr>
            <a:lstStyle/>
            <a:p>
              <a:r>
                <a:rPr lang="en-US" sz="1400" b="1">
                  <a:solidFill>
                    <a:schemeClr val="accent3">
                      <a:lumMod val="75000"/>
                    </a:schemeClr>
                  </a:solidFill>
                </a:rPr>
                <a:t>D</a:t>
              </a:r>
              <a:endParaRPr lang="en-US" sz="1400" b="1"/>
            </a:p>
          </p:txBody>
        </p:sp>
        <p:cxnSp>
          <p:nvCxnSpPr>
            <p:cNvPr id="29" name="Straight Connector 28">
              <a:extLst>
                <a:ext uri="{FF2B5EF4-FFF2-40B4-BE49-F238E27FC236}">
                  <a16:creationId xmlns:a16="http://schemas.microsoft.com/office/drawing/2014/main" id="{FF338EA6-7616-4642-B36E-9C23EEDD4095}"/>
                </a:ext>
              </a:extLst>
            </p:cNvPr>
            <p:cNvCxnSpPr/>
            <p:nvPr/>
          </p:nvCxnSpPr>
          <p:spPr>
            <a:xfrm>
              <a:off x="2951852" y="2311223"/>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0E7A5DC-12D4-C345-8BF4-31733CDDA673}"/>
                </a:ext>
              </a:extLst>
            </p:cNvPr>
            <p:cNvCxnSpPr/>
            <p:nvPr/>
          </p:nvCxnSpPr>
          <p:spPr>
            <a:xfrm>
              <a:off x="3254107" y="2314820"/>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2F382AD-FE87-7E44-BB99-F90E1031EC21}"/>
                </a:ext>
              </a:extLst>
            </p:cNvPr>
            <p:cNvSpPr txBox="1"/>
            <p:nvPr/>
          </p:nvSpPr>
          <p:spPr>
            <a:xfrm>
              <a:off x="2907595" y="2242563"/>
              <a:ext cx="377591" cy="307778"/>
            </a:xfrm>
            <a:prstGeom prst="rect">
              <a:avLst/>
            </a:prstGeom>
            <a:noFill/>
          </p:spPr>
          <p:txBody>
            <a:bodyPr wrap="square" rtlCol="0">
              <a:spAutoFit/>
            </a:bodyPr>
            <a:lstStyle/>
            <a:p>
              <a:r>
                <a:rPr lang="en-US" sz="1400" b="1">
                  <a:solidFill>
                    <a:schemeClr val="tx1">
                      <a:lumMod val="50000"/>
                      <a:lumOff val="50000"/>
                    </a:schemeClr>
                  </a:solidFill>
                </a:rPr>
                <a:t>E</a:t>
              </a:r>
              <a:endParaRPr lang="en-US" sz="1400" b="1"/>
            </a:p>
          </p:txBody>
        </p:sp>
        <p:sp>
          <p:nvSpPr>
            <p:cNvPr id="32" name="TextBox 31">
              <a:extLst>
                <a:ext uri="{FF2B5EF4-FFF2-40B4-BE49-F238E27FC236}">
                  <a16:creationId xmlns:a16="http://schemas.microsoft.com/office/drawing/2014/main" id="{8B6078E8-FE12-FF43-B49E-2315EA57FBB7}"/>
                </a:ext>
              </a:extLst>
            </p:cNvPr>
            <p:cNvSpPr txBox="1"/>
            <p:nvPr/>
          </p:nvSpPr>
          <p:spPr>
            <a:xfrm>
              <a:off x="3202327" y="2153880"/>
              <a:ext cx="662479" cy="400110"/>
            </a:xfrm>
            <a:prstGeom prst="rect">
              <a:avLst/>
            </a:prstGeom>
            <a:noFill/>
          </p:spPr>
          <p:txBody>
            <a:bodyPr wrap="square" rtlCol="0">
              <a:spAutoFit/>
            </a:bodyPr>
            <a:lstStyle/>
            <a:p>
              <a:r>
                <a:rPr lang="en-US" sz="1400" b="1">
                  <a:solidFill>
                    <a:schemeClr val="tx2">
                      <a:lumMod val="60000"/>
                      <a:lumOff val="40000"/>
                    </a:schemeClr>
                  </a:solidFill>
                </a:rPr>
                <a:t>F</a:t>
              </a:r>
              <a:r>
                <a:rPr lang="en-US" sz="2000" b="1"/>
                <a:t>…</a:t>
              </a:r>
              <a:endParaRPr lang="en-US" sz="7200" b="1"/>
            </a:p>
          </p:txBody>
        </p:sp>
      </p:grpSp>
    </p:spTree>
    <p:extLst>
      <p:ext uri="{BB962C8B-B14F-4D97-AF65-F5344CB8AC3E}">
        <p14:creationId xmlns:p14="http://schemas.microsoft.com/office/powerpoint/2010/main" val="235199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a:latin typeface="Avenir" panose="02000503020000020003" pitchFamily="2" charset="0"/>
              </a:rPr>
              <a:t>Scheduler specialization solves the co-scheduling challenge.</a:t>
            </a:r>
            <a:endParaRPr lang="en-US"/>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263610" y="1453163"/>
            <a:ext cx="11292286" cy="4859637"/>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a:latin typeface="Avenir" panose="02000503020000020003" pitchFamily="2" charset="0"/>
              </a:rPr>
              <a:t>Traditional approach</a:t>
            </a:r>
          </a:p>
          <a:p>
            <a:pPr lvl="1" defTabSz="914400"/>
            <a:r>
              <a:rPr lang="en-US" sz="1600">
                <a:latin typeface="Avenir" panose="02000503020000020003" pitchFamily="2" charset="0"/>
              </a:rPr>
              <a:t>A single site-wide policy being enforced for all jobs</a:t>
            </a:r>
          </a:p>
          <a:p>
            <a:pPr lvl="1" defTabSz="914400"/>
            <a:r>
              <a:rPr lang="en-US" sz="1600">
                <a:latin typeface="Avenir" panose="02000503020000020003" pitchFamily="2" charset="0"/>
              </a:rPr>
              <a:t>No support for user-level scheduling with distinct policies</a:t>
            </a:r>
          </a:p>
          <a:p>
            <a:pPr defTabSz="914400"/>
            <a:r>
              <a:rPr lang="en-US" sz="2000">
                <a:latin typeface="Avenir" panose="02000503020000020003" pitchFamily="2" charset="0"/>
              </a:rPr>
              <a:t>Flux enables both system- and user-level scheduling </a:t>
            </a:r>
            <a:r>
              <a:rPr lang="en-US" sz="2000" b="1" i="1">
                <a:solidFill>
                  <a:srgbClr val="FF0000"/>
                </a:solidFill>
                <a:latin typeface="Avenir" panose="02000503020000020003" pitchFamily="2" charset="0"/>
              </a:rPr>
              <a:t>under the same common interfaces</a:t>
            </a:r>
            <a:r>
              <a:rPr lang="en-US" sz="2000">
                <a:latin typeface="Avenir" panose="02000503020000020003" pitchFamily="2" charset="0"/>
              </a:rPr>
              <a:t>.</a:t>
            </a:r>
          </a:p>
          <a:p>
            <a:pPr defTabSz="914400"/>
            <a:r>
              <a:rPr lang="en-US" sz="2000">
                <a:latin typeface="Avenir" panose="02000503020000020003" pitchFamily="2" charset="0"/>
              </a:rPr>
              <a:t>Give users freedom to adapt their scheduler instance(s)</a:t>
            </a:r>
          </a:p>
          <a:p>
            <a:pPr lvl="1" defTabSz="914400"/>
            <a:r>
              <a:rPr lang="en-US" sz="1600">
                <a:latin typeface="Avenir" panose="02000503020000020003" pitchFamily="2" charset="0"/>
              </a:rPr>
              <a:t>Instance owners can choose predefined policies different from system-level policies.</a:t>
            </a:r>
          </a:p>
          <a:p>
            <a:pPr lvl="2" defTabSz="914400"/>
            <a:r>
              <a:rPr lang="en-US" sz="1600">
                <a:latin typeface="Avenir" panose="02000503020000020003" pitchFamily="2" charset="0"/>
              </a:rPr>
              <a:t>Queuing policies (e.g., FCFS or backfilling-capable policies) and other parameters (queue depth, reservation depth </a:t>
            </a:r>
            <a:r>
              <a:rPr lang="en-US" sz="1600" err="1">
                <a:latin typeface="Avenir" panose="02000503020000020003" pitchFamily="2" charset="0"/>
              </a:rPr>
              <a:t>etc</a:t>
            </a:r>
            <a:r>
              <a:rPr lang="en-US" sz="1600">
                <a:latin typeface="Avenir" panose="02000503020000020003" pitchFamily="2" charset="0"/>
              </a:rPr>
              <a:t>) to allow for trading-off between performance and effectiveness</a:t>
            </a:r>
          </a:p>
          <a:p>
            <a:pPr lvl="2" defTabSz="914400"/>
            <a:r>
              <a:rPr lang="en-US" sz="1600">
                <a:latin typeface="Avenir" panose="02000503020000020003" pitchFamily="2" charset="0"/>
              </a:rPr>
              <a:t>Resource match polices</a:t>
            </a:r>
          </a:p>
          <a:p>
            <a:pPr lvl="2" defTabSz="914400"/>
            <a:r>
              <a:rPr lang="en-US" sz="1600">
                <a:latin typeface="Avenir" panose="02000503020000020003" pitchFamily="2" charset="0"/>
              </a:rPr>
              <a:t>Policies to control the flux instance hierarchy topology</a:t>
            </a:r>
          </a:p>
          <a:p>
            <a:pPr lvl="1" defTabSz="914400"/>
            <a:r>
              <a:rPr lang="en-US" sz="1600">
                <a:latin typeface="Avenir" panose="02000503020000020003" pitchFamily="2" charset="0"/>
              </a:rPr>
              <a:t>Create their own policy plug-in</a:t>
            </a:r>
          </a:p>
        </p:txBody>
      </p:sp>
      <p:sp>
        <p:nvSpPr>
          <p:cNvPr id="3" name="Rounded Rectangle 2">
            <a:extLst>
              <a:ext uri="{FF2B5EF4-FFF2-40B4-BE49-F238E27FC236}">
                <a16:creationId xmlns:a16="http://schemas.microsoft.com/office/drawing/2014/main" id="{7D83303B-8F33-4D49-9837-E77945DC1C52}"/>
              </a:ext>
            </a:extLst>
          </p:cNvPr>
          <p:cNvSpPr/>
          <p:nvPr/>
        </p:nvSpPr>
        <p:spPr bwMode="auto">
          <a:xfrm>
            <a:off x="372494" y="4969565"/>
            <a:ext cx="11377546" cy="1343236"/>
          </a:xfrm>
          <a:prstGeom prst="roundRect">
            <a:avLst/>
          </a:prstGeom>
          <a:solidFill>
            <a:schemeClr val="tx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spcBef>
                <a:spcPct val="0"/>
              </a:spcBef>
            </a:pPr>
            <a:r>
              <a:rPr lang="en-US" b="1">
                <a:solidFill>
                  <a:schemeClr val="bg1"/>
                </a:solidFill>
                <a:latin typeface="Courier New" panose="02070309020205020404" pitchFamily="49" charset="0"/>
                <a:cs typeface="Courier New" panose="02070309020205020404" pitchFamily="49" charset="0"/>
              </a:rPr>
              <a:t>$</a:t>
            </a:r>
            <a:r>
              <a:rPr lang="en-US">
                <a:solidFill>
                  <a:schemeClr val="bg1"/>
                </a:solidFill>
                <a:latin typeface="Courier New" panose="02070309020205020404" pitchFamily="49" charset="0"/>
                <a:cs typeface="Courier New" panose="02070309020205020404" pitchFamily="49" charset="0"/>
              </a:rPr>
              <a:t> </a:t>
            </a:r>
            <a:r>
              <a:rPr lang="en-US" err="1">
                <a:solidFill>
                  <a:schemeClr val="bg1"/>
                </a:solidFill>
                <a:latin typeface="Courier New" panose="02070309020205020404" pitchFamily="49" charset="0"/>
                <a:cs typeface="Courier New" panose="02070309020205020404" pitchFamily="49" charset="0"/>
              </a:rPr>
              <a:t>salloc</a:t>
            </a:r>
            <a:r>
              <a:rPr lang="en-US">
                <a:solidFill>
                  <a:schemeClr val="bg1"/>
                </a:solidFill>
                <a:latin typeface="Courier New" panose="02070309020205020404" pitchFamily="49" charset="0"/>
                <a:cs typeface="Courier New" panose="02070309020205020404" pitchFamily="49" charset="0"/>
              </a:rPr>
              <a:t> -N4 –</a:t>
            </a:r>
            <a:r>
              <a:rPr lang="en-US" err="1">
                <a:solidFill>
                  <a:schemeClr val="bg1"/>
                </a:solidFill>
                <a:latin typeface="Courier New" panose="02070309020205020404" pitchFamily="49" charset="0"/>
                <a:cs typeface="Courier New" panose="02070309020205020404" pitchFamily="49" charset="0"/>
              </a:rPr>
              <a:t>ppdebug</a:t>
            </a:r>
            <a:endParaRPr lang="en-US">
              <a:solidFill>
                <a:schemeClr val="bg1"/>
              </a:solidFill>
              <a:latin typeface="Courier New" panose="02070309020205020404" pitchFamily="49" charset="0"/>
              <a:cs typeface="Courier New" panose="02070309020205020404" pitchFamily="49" charset="0"/>
            </a:endParaRPr>
          </a:p>
          <a:p>
            <a:pPr>
              <a:spcBef>
                <a:spcPct val="0"/>
              </a:spcBef>
            </a:pPr>
            <a:r>
              <a:rPr lang="en-US" err="1">
                <a:solidFill>
                  <a:schemeClr val="bg1"/>
                </a:solidFill>
                <a:latin typeface="Courier New" panose="02070309020205020404" pitchFamily="49" charset="0"/>
                <a:cs typeface="Courier New" panose="02070309020205020404" pitchFamily="49" charset="0"/>
              </a:rPr>
              <a:t>salloc</a:t>
            </a:r>
            <a:r>
              <a:rPr lang="en-US">
                <a:solidFill>
                  <a:schemeClr val="bg1"/>
                </a:solidFill>
                <a:latin typeface="Courier New" panose="02070309020205020404" pitchFamily="49" charset="0"/>
                <a:cs typeface="Courier New" panose="02070309020205020404" pitchFamily="49" charset="0"/>
              </a:rPr>
              <a:t>: Granted job allocation 5620626 </a:t>
            </a:r>
          </a:p>
          <a:p>
            <a:pPr>
              <a:spcBef>
                <a:spcPct val="0"/>
              </a:spcBef>
            </a:pPr>
            <a:r>
              <a:rPr lang="en-US" b="1">
                <a:solidFill>
                  <a:schemeClr val="bg1"/>
                </a:solidFill>
                <a:latin typeface="Courier New" panose="02070309020205020404" pitchFamily="49" charset="0"/>
                <a:cs typeface="Courier New" panose="02070309020205020404" pitchFamily="49" charset="0"/>
              </a:rPr>
              <a:t>$</a:t>
            </a:r>
            <a:r>
              <a:rPr lang="en-US">
                <a:solidFill>
                  <a:schemeClr val="bg1"/>
                </a:solidFill>
                <a:latin typeface="Courier New" panose="02070309020205020404" pitchFamily="49" charset="0"/>
                <a:cs typeface="Courier New" panose="02070309020205020404" pitchFamily="49" charset="0"/>
              </a:rPr>
              <a:t> </a:t>
            </a:r>
            <a:r>
              <a:rPr lang="en-US" b="1">
                <a:solidFill>
                  <a:schemeClr val="bg1"/>
                </a:solidFill>
                <a:latin typeface="Courier New" panose="02070309020205020404" pitchFamily="49" charset="0"/>
                <a:cs typeface="Courier New" panose="02070309020205020404" pitchFamily="49" charset="0"/>
              </a:rPr>
              <a:t>export FLUXION_QMANAGER_OPTIONS=queue-policy=easy</a:t>
            </a:r>
          </a:p>
          <a:p>
            <a:r>
              <a:rPr lang="en-US" b="1">
                <a:solidFill>
                  <a:schemeClr val="bg1"/>
                </a:solidFill>
                <a:latin typeface="Courier New" panose="02070309020205020404" pitchFamily="49" charset="0"/>
                <a:cs typeface="Courier New" panose="02070309020205020404" pitchFamily="49" charset="0"/>
              </a:rPr>
              <a:t>$</a:t>
            </a:r>
            <a:r>
              <a:rPr lang="en-US">
                <a:solidFill>
                  <a:schemeClr val="bg1"/>
                </a:solidFill>
                <a:latin typeface="Courier New" panose="02070309020205020404" pitchFamily="49" charset="0"/>
                <a:cs typeface="Courier New" panose="02070309020205020404" pitchFamily="49" charset="0"/>
              </a:rPr>
              <a:t> </a:t>
            </a:r>
            <a:r>
              <a:rPr lang="en-US" err="1">
                <a:solidFill>
                  <a:schemeClr val="bg1"/>
                </a:solidFill>
                <a:latin typeface="Courier New" panose="02070309020205020404" pitchFamily="49" charset="0"/>
                <a:cs typeface="Courier New" panose="02070309020205020404" pitchFamily="49" charset="0"/>
              </a:rPr>
              <a:t>srun</a:t>
            </a:r>
            <a:r>
              <a:rPr lang="en-US">
                <a:solidFill>
                  <a:schemeClr val="bg1"/>
                </a:solidFill>
                <a:latin typeface="Courier New" panose="02070309020205020404" pitchFamily="49" charset="0"/>
                <a:cs typeface="Courier New" panose="02070309020205020404" pitchFamily="49" charset="0"/>
              </a:rPr>
              <a:t> -N </a:t>
            </a:r>
            <a:r>
              <a:rPr lang="en-US" b="1">
                <a:solidFill>
                  <a:schemeClr val="bg1"/>
                </a:solidFill>
                <a:latin typeface="Courier New" panose="02070309020205020404" pitchFamily="49" charset="0"/>
                <a:cs typeface="Courier New" panose="02070309020205020404" pitchFamily="49" charset="0"/>
              </a:rPr>
              <a:t>${</a:t>
            </a:r>
            <a:r>
              <a:rPr lang="en-US">
                <a:solidFill>
                  <a:schemeClr val="bg1"/>
                </a:solidFill>
                <a:latin typeface="Courier New" panose="02070309020205020404" pitchFamily="49" charset="0"/>
                <a:cs typeface="Courier New" panose="02070309020205020404" pitchFamily="49" charset="0"/>
              </a:rPr>
              <a:t>SLURM_NNODES</a:t>
            </a:r>
            <a:r>
              <a:rPr lang="en-US" b="1">
                <a:solidFill>
                  <a:schemeClr val="bg1"/>
                </a:solidFill>
                <a:latin typeface="Courier New" panose="02070309020205020404" pitchFamily="49" charset="0"/>
                <a:cs typeface="Courier New" panose="02070309020205020404" pitchFamily="49" charset="0"/>
              </a:rPr>
              <a:t>}</a:t>
            </a:r>
            <a:r>
              <a:rPr lang="en-US">
                <a:solidFill>
                  <a:schemeClr val="bg1"/>
                </a:solidFill>
                <a:latin typeface="Courier New" panose="02070309020205020404" pitchFamily="49" charset="0"/>
                <a:cs typeface="Courier New" panose="02070309020205020404" pitchFamily="49" charset="0"/>
              </a:rPr>
              <a:t> 4 -n </a:t>
            </a:r>
            <a:r>
              <a:rPr lang="en-US" b="1">
                <a:solidFill>
                  <a:schemeClr val="bg1"/>
                </a:solidFill>
                <a:latin typeface="Courier New" panose="02070309020205020404" pitchFamily="49" charset="0"/>
                <a:cs typeface="Courier New" panose="02070309020205020404" pitchFamily="49" charset="0"/>
              </a:rPr>
              <a:t>${</a:t>
            </a:r>
            <a:r>
              <a:rPr lang="en-US">
                <a:solidFill>
                  <a:schemeClr val="bg1"/>
                </a:solidFill>
                <a:latin typeface="Courier New" panose="02070309020205020404" pitchFamily="49" charset="0"/>
                <a:cs typeface="Courier New" panose="02070309020205020404" pitchFamily="49" charset="0"/>
              </a:rPr>
              <a:t>SLURM_NNODES</a:t>
            </a:r>
            <a:r>
              <a:rPr lang="en-US" b="1">
                <a:solidFill>
                  <a:schemeClr val="bg1"/>
                </a:solidFill>
                <a:latin typeface="Courier New" panose="02070309020205020404" pitchFamily="49" charset="0"/>
                <a:cs typeface="Courier New" panose="02070309020205020404" pitchFamily="49" charset="0"/>
              </a:rPr>
              <a:t>}</a:t>
            </a:r>
            <a:r>
              <a:rPr lang="en-US">
                <a:solidFill>
                  <a:schemeClr val="bg1"/>
                </a:solidFill>
                <a:latin typeface="Courier New" panose="02070309020205020404" pitchFamily="49" charset="0"/>
                <a:cs typeface="Courier New" panose="02070309020205020404" pitchFamily="49" charset="0"/>
              </a:rPr>
              <a:t> --</a:t>
            </a:r>
            <a:r>
              <a:rPr lang="en-US" err="1">
                <a:solidFill>
                  <a:schemeClr val="bg1"/>
                </a:solidFill>
                <a:latin typeface="Courier New" panose="02070309020205020404" pitchFamily="49" charset="0"/>
                <a:cs typeface="Courier New" panose="02070309020205020404" pitchFamily="49" charset="0"/>
              </a:rPr>
              <a:t>pty</a:t>
            </a:r>
            <a:r>
              <a:rPr lang="en-US">
                <a:solidFill>
                  <a:schemeClr val="bg1"/>
                </a:solidFill>
                <a:latin typeface="Courier New" panose="02070309020205020404" pitchFamily="49" charset="0"/>
                <a:cs typeface="Courier New" panose="02070309020205020404" pitchFamily="49" charset="0"/>
              </a:rPr>
              <a:t> --</a:t>
            </a:r>
            <a:r>
              <a:rPr lang="en-US" err="1">
                <a:solidFill>
                  <a:schemeClr val="bg1"/>
                </a:solidFill>
                <a:latin typeface="Courier New" panose="02070309020205020404" pitchFamily="49" charset="0"/>
                <a:cs typeface="Courier New" panose="02070309020205020404" pitchFamily="49" charset="0"/>
              </a:rPr>
              <a:t>mpi</a:t>
            </a:r>
            <a:r>
              <a:rPr lang="en-US">
                <a:solidFill>
                  <a:schemeClr val="bg1"/>
                </a:solidFill>
                <a:latin typeface="Courier New" panose="02070309020205020404" pitchFamily="49" charset="0"/>
                <a:cs typeface="Courier New" panose="02070309020205020404" pitchFamily="49" charset="0"/>
              </a:rPr>
              <a:t>=none </a:t>
            </a:r>
            <a:r>
              <a:rPr lang="en-US" b="1">
                <a:solidFill>
                  <a:schemeClr val="bg1"/>
                </a:solidFill>
                <a:latin typeface="Courier New" panose="02070309020205020404" pitchFamily="49" charset="0"/>
                <a:cs typeface="Courier New" panose="02070309020205020404" pitchFamily="49" charset="0"/>
              </a:rPr>
              <a:t>flux start</a:t>
            </a:r>
            <a:endParaRPr lang="en-US">
              <a:solidFill>
                <a:schemeClr val="bg1"/>
              </a:solidFill>
              <a:latin typeface="Courier New" panose="02070309020205020404" pitchFamily="49" charset="0"/>
              <a:cs typeface="Courier New" panose="02070309020205020404" pitchFamily="49" charset="0"/>
            </a:endParaRPr>
          </a:p>
        </p:txBody>
      </p:sp>
      <p:sp>
        <p:nvSpPr>
          <p:cNvPr id="6" name="Freeform 5">
            <a:extLst>
              <a:ext uri="{FF2B5EF4-FFF2-40B4-BE49-F238E27FC236}">
                <a16:creationId xmlns:a16="http://schemas.microsoft.com/office/drawing/2014/main" id="{5289A3D3-A3F9-B34D-BE9F-D2E1C3C53F20}"/>
              </a:ext>
            </a:extLst>
          </p:cNvPr>
          <p:cNvSpPr/>
          <p:nvPr/>
        </p:nvSpPr>
        <p:spPr bwMode="auto">
          <a:xfrm>
            <a:off x="372494" y="6190489"/>
            <a:ext cx="11377546" cy="201168"/>
          </a:xfrm>
          <a:custGeom>
            <a:avLst/>
            <a:gdLst>
              <a:gd name="connsiteX0" fmla="*/ 250257 w 3811605"/>
              <a:gd name="connsiteY0" fmla="*/ 231006 h 462012"/>
              <a:gd name="connsiteX1" fmla="*/ 250257 w 3811605"/>
              <a:gd name="connsiteY1" fmla="*/ 231006 h 462012"/>
              <a:gd name="connsiteX2" fmla="*/ 413887 w 3811605"/>
              <a:gd name="connsiteY2" fmla="*/ 105878 h 462012"/>
              <a:gd name="connsiteX3" fmla="*/ 433137 w 3811605"/>
              <a:gd name="connsiteY3" fmla="*/ 269507 h 462012"/>
              <a:gd name="connsiteX4" fmla="*/ 741146 w 3811605"/>
              <a:gd name="connsiteY4" fmla="*/ 67377 h 462012"/>
              <a:gd name="connsiteX5" fmla="*/ 798897 w 3811605"/>
              <a:gd name="connsiteY5" fmla="*/ 211756 h 462012"/>
              <a:gd name="connsiteX6" fmla="*/ 1116531 w 3811605"/>
              <a:gd name="connsiteY6" fmla="*/ 231006 h 462012"/>
              <a:gd name="connsiteX7" fmla="*/ 1087655 w 3811605"/>
              <a:gd name="connsiteY7" fmla="*/ 365760 h 462012"/>
              <a:gd name="connsiteX8" fmla="*/ 1280160 w 3811605"/>
              <a:gd name="connsiteY8" fmla="*/ 0 h 462012"/>
              <a:gd name="connsiteX9" fmla="*/ 1424539 w 3811605"/>
              <a:gd name="connsiteY9" fmla="*/ 211756 h 462012"/>
              <a:gd name="connsiteX10" fmla="*/ 1655546 w 3811605"/>
              <a:gd name="connsiteY10" fmla="*/ 125128 h 462012"/>
              <a:gd name="connsiteX11" fmla="*/ 1722922 w 3811605"/>
              <a:gd name="connsiteY11" fmla="*/ 231006 h 462012"/>
              <a:gd name="connsiteX12" fmla="*/ 1973179 w 3811605"/>
              <a:gd name="connsiteY12" fmla="*/ 134753 h 462012"/>
              <a:gd name="connsiteX13" fmla="*/ 2088682 w 3811605"/>
              <a:gd name="connsiteY13" fmla="*/ 221381 h 462012"/>
              <a:gd name="connsiteX14" fmla="*/ 2194560 w 3811605"/>
              <a:gd name="connsiteY14" fmla="*/ 125128 h 462012"/>
              <a:gd name="connsiteX15" fmla="*/ 2387066 w 3811605"/>
              <a:gd name="connsiteY15" fmla="*/ 240631 h 462012"/>
              <a:gd name="connsiteX16" fmla="*/ 2550695 w 3811605"/>
              <a:gd name="connsiteY16" fmla="*/ 125128 h 462012"/>
              <a:gd name="connsiteX17" fmla="*/ 2695074 w 3811605"/>
              <a:gd name="connsiteY17" fmla="*/ 250257 h 462012"/>
              <a:gd name="connsiteX18" fmla="*/ 2839453 w 3811605"/>
              <a:gd name="connsiteY18" fmla="*/ 182880 h 462012"/>
              <a:gd name="connsiteX19" fmla="*/ 2993457 w 3811605"/>
              <a:gd name="connsiteY19" fmla="*/ 269507 h 462012"/>
              <a:gd name="connsiteX20" fmla="*/ 3205213 w 3811605"/>
              <a:gd name="connsiteY20" fmla="*/ 96252 h 462012"/>
              <a:gd name="connsiteX21" fmla="*/ 3272590 w 3811605"/>
              <a:gd name="connsiteY21" fmla="*/ 231006 h 462012"/>
              <a:gd name="connsiteX22" fmla="*/ 3493971 w 3811605"/>
              <a:gd name="connsiteY22" fmla="*/ 96252 h 462012"/>
              <a:gd name="connsiteX23" fmla="*/ 3609474 w 3811605"/>
              <a:gd name="connsiteY23" fmla="*/ 192505 h 462012"/>
              <a:gd name="connsiteX24" fmla="*/ 3724977 w 3811605"/>
              <a:gd name="connsiteY24" fmla="*/ 115503 h 462012"/>
              <a:gd name="connsiteX25" fmla="*/ 3801979 w 3811605"/>
              <a:gd name="connsiteY25" fmla="*/ 240631 h 462012"/>
              <a:gd name="connsiteX26" fmla="*/ 3792354 w 3811605"/>
              <a:gd name="connsiteY26" fmla="*/ 327259 h 462012"/>
              <a:gd name="connsiteX27" fmla="*/ 3811605 w 3811605"/>
              <a:gd name="connsiteY27" fmla="*/ 385010 h 462012"/>
              <a:gd name="connsiteX28" fmla="*/ 3801979 w 3811605"/>
              <a:gd name="connsiteY28" fmla="*/ 462012 h 462012"/>
              <a:gd name="connsiteX29" fmla="*/ 67377 w 3811605"/>
              <a:gd name="connsiteY29" fmla="*/ 452387 h 462012"/>
              <a:gd name="connsiteX30" fmla="*/ 0 w 3811605"/>
              <a:gd name="connsiteY30" fmla="*/ 125128 h 462012"/>
              <a:gd name="connsiteX31" fmla="*/ 163630 w 3811605"/>
              <a:gd name="connsiteY31" fmla="*/ 19250 h 462012"/>
              <a:gd name="connsiteX32" fmla="*/ 250257 w 3811605"/>
              <a:gd name="connsiteY32" fmla="*/ 231006 h 46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1605" h="462012">
                <a:moveTo>
                  <a:pt x="250257" y="231006"/>
                </a:moveTo>
                <a:lnTo>
                  <a:pt x="250257" y="231006"/>
                </a:lnTo>
                <a:lnTo>
                  <a:pt x="413887" y="105878"/>
                </a:lnTo>
                <a:lnTo>
                  <a:pt x="433137" y="269507"/>
                </a:lnTo>
                <a:lnTo>
                  <a:pt x="741146" y="67377"/>
                </a:lnTo>
                <a:lnTo>
                  <a:pt x="798897" y="211756"/>
                </a:lnTo>
                <a:lnTo>
                  <a:pt x="1116531" y="231006"/>
                </a:lnTo>
                <a:lnTo>
                  <a:pt x="1087655" y="365760"/>
                </a:lnTo>
                <a:lnTo>
                  <a:pt x="1280160" y="0"/>
                </a:lnTo>
                <a:lnTo>
                  <a:pt x="1424539" y="211756"/>
                </a:lnTo>
                <a:lnTo>
                  <a:pt x="1655546" y="125128"/>
                </a:lnTo>
                <a:lnTo>
                  <a:pt x="1722922" y="231006"/>
                </a:lnTo>
                <a:lnTo>
                  <a:pt x="1973179" y="134753"/>
                </a:lnTo>
                <a:lnTo>
                  <a:pt x="2088682" y="221381"/>
                </a:lnTo>
                <a:lnTo>
                  <a:pt x="2194560" y="125128"/>
                </a:lnTo>
                <a:lnTo>
                  <a:pt x="2387066" y="240631"/>
                </a:lnTo>
                <a:lnTo>
                  <a:pt x="2550695" y="125128"/>
                </a:lnTo>
                <a:lnTo>
                  <a:pt x="2695074" y="250257"/>
                </a:lnTo>
                <a:lnTo>
                  <a:pt x="2839453" y="182880"/>
                </a:lnTo>
                <a:lnTo>
                  <a:pt x="2993457" y="269507"/>
                </a:lnTo>
                <a:lnTo>
                  <a:pt x="3205213" y="96252"/>
                </a:lnTo>
                <a:lnTo>
                  <a:pt x="3272590" y="231006"/>
                </a:lnTo>
                <a:lnTo>
                  <a:pt x="3493971" y="96252"/>
                </a:lnTo>
                <a:lnTo>
                  <a:pt x="3609474" y="192505"/>
                </a:lnTo>
                <a:lnTo>
                  <a:pt x="3724977" y="115503"/>
                </a:lnTo>
                <a:lnTo>
                  <a:pt x="3801979" y="240631"/>
                </a:lnTo>
                <a:cubicBezTo>
                  <a:pt x="3798771" y="269507"/>
                  <a:pt x="3790421" y="298270"/>
                  <a:pt x="3792354" y="327259"/>
                </a:cubicBezTo>
                <a:cubicBezTo>
                  <a:pt x="3793704" y="347506"/>
                  <a:pt x="3811605" y="385010"/>
                  <a:pt x="3811605" y="385010"/>
                </a:cubicBezTo>
                <a:cubicBezTo>
                  <a:pt x="3800924" y="449091"/>
                  <a:pt x="3801979" y="423246"/>
                  <a:pt x="3801979" y="462012"/>
                </a:cubicBezTo>
                <a:lnTo>
                  <a:pt x="67377" y="452387"/>
                </a:lnTo>
                <a:lnTo>
                  <a:pt x="0" y="125128"/>
                </a:lnTo>
                <a:lnTo>
                  <a:pt x="163630" y="19250"/>
                </a:lnTo>
                <a:lnTo>
                  <a:pt x="250257" y="231006"/>
                </a:lnTo>
                <a:close/>
              </a:path>
            </a:pathLst>
          </a:custGeom>
          <a:solidFill>
            <a:schemeClr val="bg1"/>
          </a:solidFill>
          <a:ln>
            <a:noFill/>
            <a:headEnd/>
            <a:tailEnd/>
          </a:ln>
          <a:effectLst>
            <a:innerShdw blurRad="63500" dist="50800" dir="162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ffectLst>
                <a:outerShdw blurRad="50800" dist="38100" dir="8100000" algn="tr" rotWithShape="0">
                  <a:prstClr val="black">
                    <a:alpha val="40000"/>
                  </a:prstClr>
                </a:outerShdw>
              </a:effectLst>
            </a:endParaRPr>
          </a:p>
        </p:txBody>
      </p:sp>
    </p:spTree>
    <p:extLst>
      <p:ext uri="{BB962C8B-B14F-4D97-AF65-F5344CB8AC3E}">
        <p14:creationId xmlns:p14="http://schemas.microsoft.com/office/powerpoint/2010/main" val="257163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a:latin typeface="Avenir" panose="02000503020000020003" pitchFamily="2" charset="0"/>
              </a:rPr>
              <a:t>A rich set of well-defined APIs enables easy job coordination and communication.</a:t>
            </a:r>
            <a:endParaRPr lang="en-US"/>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183779" y="1436688"/>
            <a:ext cx="7727769" cy="4833314"/>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2000">
                <a:latin typeface="Avenir" panose="02000503020000020003" pitchFamily="2" charset="0"/>
              </a:rPr>
              <a:t>Jobs in ensemble-based simulations often require close coordination and communication with the scheduler as well as among them.</a:t>
            </a:r>
            <a:r>
              <a:rPr lang="en-US">
                <a:latin typeface="Avenir" panose="02000503020000020003" pitchFamily="2" charset="0"/>
              </a:rPr>
              <a:t>	</a:t>
            </a:r>
          </a:p>
          <a:p>
            <a:pPr lvl="1" defTabSz="914400"/>
            <a:r>
              <a:rPr lang="en-US" sz="1800">
                <a:latin typeface="Avenir" panose="02000503020000020003" pitchFamily="2" charset="0"/>
              </a:rPr>
              <a:t>Traditional CLI-based approach can be slow and cumbersome.</a:t>
            </a:r>
          </a:p>
          <a:p>
            <a:pPr lvl="1" defTabSz="914400"/>
            <a:r>
              <a:rPr lang="en-US" sz="1800">
                <a:latin typeface="Avenir" panose="02000503020000020003" pitchFamily="2" charset="0"/>
              </a:rPr>
              <a:t>Ad hoc approaches (e.g., many empty files) can lead to many side-effects.</a:t>
            </a:r>
          </a:p>
          <a:p>
            <a:pPr defTabSz="914400"/>
            <a:r>
              <a:rPr lang="en-US" sz="2000">
                <a:latin typeface="Avenir" panose="02000503020000020003" pitchFamily="2" charset="0"/>
              </a:rPr>
              <a:t>Flux provides well-known communication primitives.</a:t>
            </a:r>
          </a:p>
          <a:p>
            <a:pPr lvl="1" defTabSz="914400"/>
            <a:r>
              <a:rPr lang="en-US" sz="1800">
                <a:latin typeface="Avenir" panose="02000503020000020003" pitchFamily="2" charset="0"/>
              </a:rPr>
              <a:t> Pub/sub, request-reply, and send-</a:t>
            </a:r>
            <a:r>
              <a:rPr lang="en-US" sz="1800" err="1">
                <a:latin typeface="Avenir" panose="02000503020000020003" pitchFamily="2" charset="0"/>
              </a:rPr>
              <a:t>recv</a:t>
            </a:r>
            <a:r>
              <a:rPr lang="en-US" sz="1800">
                <a:latin typeface="Avenir" panose="02000503020000020003" pitchFamily="2" charset="0"/>
              </a:rPr>
              <a:t> patterns</a:t>
            </a:r>
          </a:p>
          <a:p>
            <a:pPr defTabSz="914400"/>
            <a:r>
              <a:rPr lang="en-US" sz="2000">
                <a:latin typeface="Avenir" panose="02000503020000020003" pitchFamily="2" charset="0"/>
              </a:rPr>
              <a:t>High-level services</a:t>
            </a:r>
          </a:p>
          <a:p>
            <a:pPr lvl="1" defTabSz="914400"/>
            <a:r>
              <a:rPr lang="en-US" sz="1800">
                <a:latin typeface="Avenir" panose="02000503020000020003" pitchFamily="2" charset="0"/>
              </a:rPr>
              <a:t>Key-value store (KVS) API</a:t>
            </a:r>
          </a:p>
          <a:p>
            <a:pPr lvl="1" defTabSz="914400"/>
            <a:r>
              <a:rPr lang="en-US" sz="1800">
                <a:latin typeface="Avenir" panose="02000503020000020003" pitchFamily="2" charset="0"/>
              </a:rPr>
              <a:t>Job API (submit, wait, state change notification, </a:t>
            </a:r>
            <a:r>
              <a:rPr lang="en-US" sz="1800" err="1">
                <a:latin typeface="Avenir" panose="02000503020000020003" pitchFamily="2" charset="0"/>
              </a:rPr>
              <a:t>etc</a:t>
            </a:r>
            <a:r>
              <a:rPr lang="en-US" sz="1800">
                <a:latin typeface="Avenir" panose="02000503020000020003" pitchFamily="2" charset="0"/>
              </a:rPr>
              <a:t>) </a:t>
            </a:r>
          </a:p>
          <a:p>
            <a:pPr defTabSz="914400"/>
            <a:r>
              <a:rPr lang="en-US" sz="2000">
                <a:latin typeface="Avenir" panose="02000503020000020003" pitchFamily="2" charset="0"/>
              </a:rPr>
              <a:t>Flux’s APIs are consistent across different platforms </a:t>
            </a:r>
          </a:p>
        </p:txBody>
      </p:sp>
      <p:pic>
        <p:nvPicPr>
          <p:cNvPr id="6" name="Picture 5">
            <a:extLst>
              <a:ext uri="{FF2B5EF4-FFF2-40B4-BE49-F238E27FC236}">
                <a16:creationId xmlns:a16="http://schemas.microsoft.com/office/drawing/2014/main" id="{F8475EE0-36EB-6948-A9DE-B47149B0EF7F}"/>
              </a:ext>
            </a:extLst>
          </p:cNvPr>
          <p:cNvPicPr>
            <a:picLocks noChangeAspect="1"/>
          </p:cNvPicPr>
          <p:nvPr/>
        </p:nvPicPr>
        <p:blipFill>
          <a:blip r:embed="rId3"/>
          <a:stretch>
            <a:fillRect/>
          </a:stretch>
        </p:blipFill>
        <p:spPr>
          <a:xfrm>
            <a:off x="7898296" y="1436688"/>
            <a:ext cx="3763273" cy="4270163"/>
          </a:xfrm>
          <a:prstGeom prst="rect">
            <a:avLst/>
          </a:prstGeom>
        </p:spPr>
      </p:pic>
      <p:sp>
        <p:nvSpPr>
          <p:cNvPr id="8" name="Freeform 7">
            <a:extLst>
              <a:ext uri="{FF2B5EF4-FFF2-40B4-BE49-F238E27FC236}">
                <a16:creationId xmlns:a16="http://schemas.microsoft.com/office/drawing/2014/main" id="{D2C0BA91-D407-874B-956A-6701D58827AB}"/>
              </a:ext>
            </a:extLst>
          </p:cNvPr>
          <p:cNvSpPr/>
          <p:nvPr/>
        </p:nvSpPr>
        <p:spPr bwMode="auto">
          <a:xfrm>
            <a:off x="7911548" y="5559875"/>
            <a:ext cx="4130865" cy="357688"/>
          </a:xfrm>
          <a:custGeom>
            <a:avLst/>
            <a:gdLst>
              <a:gd name="connsiteX0" fmla="*/ 250257 w 3811605"/>
              <a:gd name="connsiteY0" fmla="*/ 231006 h 462012"/>
              <a:gd name="connsiteX1" fmla="*/ 250257 w 3811605"/>
              <a:gd name="connsiteY1" fmla="*/ 231006 h 462012"/>
              <a:gd name="connsiteX2" fmla="*/ 413887 w 3811605"/>
              <a:gd name="connsiteY2" fmla="*/ 105878 h 462012"/>
              <a:gd name="connsiteX3" fmla="*/ 433137 w 3811605"/>
              <a:gd name="connsiteY3" fmla="*/ 269507 h 462012"/>
              <a:gd name="connsiteX4" fmla="*/ 741146 w 3811605"/>
              <a:gd name="connsiteY4" fmla="*/ 67377 h 462012"/>
              <a:gd name="connsiteX5" fmla="*/ 798897 w 3811605"/>
              <a:gd name="connsiteY5" fmla="*/ 211756 h 462012"/>
              <a:gd name="connsiteX6" fmla="*/ 1116531 w 3811605"/>
              <a:gd name="connsiteY6" fmla="*/ 231006 h 462012"/>
              <a:gd name="connsiteX7" fmla="*/ 1087655 w 3811605"/>
              <a:gd name="connsiteY7" fmla="*/ 365760 h 462012"/>
              <a:gd name="connsiteX8" fmla="*/ 1280160 w 3811605"/>
              <a:gd name="connsiteY8" fmla="*/ 0 h 462012"/>
              <a:gd name="connsiteX9" fmla="*/ 1424539 w 3811605"/>
              <a:gd name="connsiteY9" fmla="*/ 211756 h 462012"/>
              <a:gd name="connsiteX10" fmla="*/ 1655546 w 3811605"/>
              <a:gd name="connsiteY10" fmla="*/ 125128 h 462012"/>
              <a:gd name="connsiteX11" fmla="*/ 1722922 w 3811605"/>
              <a:gd name="connsiteY11" fmla="*/ 231006 h 462012"/>
              <a:gd name="connsiteX12" fmla="*/ 1973179 w 3811605"/>
              <a:gd name="connsiteY12" fmla="*/ 134753 h 462012"/>
              <a:gd name="connsiteX13" fmla="*/ 2088682 w 3811605"/>
              <a:gd name="connsiteY13" fmla="*/ 221381 h 462012"/>
              <a:gd name="connsiteX14" fmla="*/ 2194560 w 3811605"/>
              <a:gd name="connsiteY14" fmla="*/ 125128 h 462012"/>
              <a:gd name="connsiteX15" fmla="*/ 2387066 w 3811605"/>
              <a:gd name="connsiteY15" fmla="*/ 240631 h 462012"/>
              <a:gd name="connsiteX16" fmla="*/ 2550695 w 3811605"/>
              <a:gd name="connsiteY16" fmla="*/ 125128 h 462012"/>
              <a:gd name="connsiteX17" fmla="*/ 2695074 w 3811605"/>
              <a:gd name="connsiteY17" fmla="*/ 250257 h 462012"/>
              <a:gd name="connsiteX18" fmla="*/ 2839453 w 3811605"/>
              <a:gd name="connsiteY18" fmla="*/ 182880 h 462012"/>
              <a:gd name="connsiteX19" fmla="*/ 2993457 w 3811605"/>
              <a:gd name="connsiteY19" fmla="*/ 269507 h 462012"/>
              <a:gd name="connsiteX20" fmla="*/ 3205213 w 3811605"/>
              <a:gd name="connsiteY20" fmla="*/ 96252 h 462012"/>
              <a:gd name="connsiteX21" fmla="*/ 3272590 w 3811605"/>
              <a:gd name="connsiteY21" fmla="*/ 231006 h 462012"/>
              <a:gd name="connsiteX22" fmla="*/ 3493971 w 3811605"/>
              <a:gd name="connsiteY22" fmla="*/ 96252 h 462012"/>
              <a:gd name="connsiteX23" fmla="*/ 3609474 w 3811605"/>
              <a:gd name="connsiteY23" fmla="*/ 192505 h 462012"/>
              <a:gd name="connsiteX24" fmla="*/ 3724977 w 3811605"/>
              <a:gd name="connsiteY24" fmla="*/ 115503 h 462012"/>
              <a:gd name="connsiteX25" fmla="*/ 3801979 w 3811605"/>
              <a:gd name="connsiteY25" fmla="*/ 240631 h 462012"/>
              <a:gd name="connsiteX26" fmla="*/ 3792354 w 3811605"/>
              <a:gd name="connsiteY26" fmla="*/ 327259 h 462012"/>
              <a:gd name="connsiteX27" fmla="*/ 3811605 w 3811605"/>
              <a:gd name="connsiteY27" fmla="*/ 385010 h 462012"/>
              <a:gd name="connsiteX28" fmla="*/ 3801979 w 3811605"/>
              <a:gd name="connsiteY28" fmla="*/ 462012 h 462012"/>
              <a:gd name="connsiteX29" fmla="*/ 67377 w 3811605"/>
              <a:gd name="connsiteY29" fmla="*/ 452387 h 462012"/>
              <a:gd name="connsiteX30" fmla="*/ 0 w 3811605"/>
              <a:gd name="connsiteY30" fmla="*/ 125128 h 462012"/>
              <a:gd name="connsiteX31" fmla="*/ 163630 w 3811605"/>
              <a:gd name="connsiteY31" fmla="*/ 19250 h 462012"/>
              <a:gd name="connsiteX32" fmla="*/ 250257 w 3811605"/>
              <a:gd name="connsiteY32" fmla="*/ 231006 h 46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1605" h="462012">
                <a:moveTo>
                  <a:pt x="250257" y="231006"/>
                </a:moveTo>
                <a:lnTo>
                  <a:pt x="250257" y="231006"/>
                </a:lnTo>
                <a:lnTo>
                  <a:pt x="413887" y="105878"/>
                </a:lnTo>
                <a:lnTo>
                  <a:pt x="433137" y="269507"/>
                </a:lnTo>
                <a:lnTo>
                  <a:pt x="741146" y="67377"/>
                </a:lnTo>
                <a:lnTo>
                  <a:pt x="798897" y="211756"/>
                </a:lnTo>
                <a:lnTo>
                  <a:pt x="1116531" y="231006"/>
                </a:lnTo>
                <a:lnTo>
                  <a:pt x="1087655" y="365760"/>
                </a:lnTo>
                <a:lnTo>
                  <a:pt x="1280160" y="0"/>
                </a:lnTo>
                <a:lnTo>
                  <a:pt x="1424539" y="211756"/>
                </a:lnTo>
                <a:lnTo>
                  <a:pt x="1655546" y="125128"/>
                </a:lnTo>
                <a:lnTo>
                  <a:pt x="1722922" y="231006"/>
                </a:lnTo>
                <a:lnTo>
                  <a:pt x="1973179" y="134753"/>
                </a:lnTo>
                <a:lnTo>
                  <a:pt x="2088682" y="221381"/>
                </a:lnTo>
                <a:lnTo>
                  <a:pt x="2194560" y="125128"/>
                </a:lnTo>
                <a:lnTo>
                  <a:pt x="2387066" y="240631"/>
                </a:lnTo>
                <a:lnTo>
                  <a:pt x="2550695" y="125128"/>
                </a:lnTo>
                <a:lnTo>
                  <a:pt x="2695074" y="250257"/>
                </a:lnTo>
                <a:lnTo>
                  <a:pt x="2839453" y="182880"/>
                </a:lnTo>
                <a:lnTo>
                  <a:pt x="2993457" y="269507"/>
                </a:lnTo>
                <a:lnTo>
                  <a:pt x="3205213" y="96252"/>
                </a:lnTo>
                <a:lnTo>
                  <a:pt x="3272590" y="231006"/>
                </a:lnTo>
                <a:lnTo>
                  <a:pt x="3493971" y="96252"/>
                </a:lnTo>
                <a:lnTo>
                  <a:pt x="3609474" y="192505"/>
                </a:lnTo>
                <a:lnTo>
                  <a:pt x="3724977" y="115503"/>
                </a:lnTo>
                <a:lnTo>
                  <a:pt x="3801979" y="240631"/>
                </a:lnTo>
                <a:cubicBezTo>
                  <a:pt x="3798771" y="269507"/>
                  <a:pt x="3790421" y="298270"/>
                  <a:pt x="3792354" y="327259"/>
                </a:cubicBezTo>
                <a:cubicBezTo>
                  <a:pt x="3793704" y="347506"/>
                  <a:pt x="3811605" y="385010"/>
                  <a:pt x="3811605" y="385010"/>
                </a:cubicBezTo>
                <a:cubicBezTo>
                  <a:pt x="3800924" y="449091"/>
                  <a:pt x="3801979" y="423246"/>
                  <a:pt x="3801979" y="462012"/>
                </a:cubicBezTo>
                <a:lnTo>
                  <a:pt x="67377" y="452387"/>
                </a:lnTo>
                <a:lnTo>
                  <a:pt x="0" y="125128"/>
                </a:lnTo>
                <a:lnTo>
                  <a:pt x="163630" y="19250"/>
                </a:lnTo>
                <a:lnTo>
                  <a:pt x="250257" y="231006"/>
                </a:lnTo>
                <a:close/>
              </a:path>
            </a:pathLst>
          </a:custGeom>
          <a:solidFill>
            <a:schemeClr val="bg1"/>
          </a:solidFill>
          <a:ln>
            <a:noFill/>
            <a:headEnd/>
            <a:tailEnd/>
          </a:ln>
          <a:effectLst>
            <a:innerShdw blurRad="63500" dist="50800" dir="162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ffectLst>
                <a:outerShdw blurRad="50800" dist="38100" dir="8100000" algn="tr" rotWithShape="0">
                  <a:prstClr val="black">
                    <a:alpha val="40000"/>
                  </a:prstClr>
                </a:outerShdw>
              </a:effectLst>
            </a:endParaRPr>
          </a:p>
        </p:txBody>
      </p:sp>
      <p:sp>
        <p:nvSpPr>
          <p:cNvPr id="7" name="Rectangle 6">
            <a:extLst>
              <a:ext uri="{FF2B5EF4-FFF2-40B4-BE49-F238E27FC236}">
                <a16:creationId xmlns:a16="http://schemas.microsoft.com/office/drawing/2014/main" id="{7AB26DA1-83BA-CB46-929E-ED8441A7A165}"/>
              </a:ext>
            </a:extLst>
          </p:cNvPr>
          <p:cNvSpPr/>
          <p:nvPr/>
        </p:nvSpPr>
        <p:spPr>
          <a:xfrm>
            <a:off x="4601378" y="5900670"/>
            <a:ext cx="7590622" cy="369332"/>
          </a:xfrm>
          <a:prstGeom prst="rect">
            <a:avLst/>
          </a:prstGeom>
        </p:spPr>
        <p:txBody>
          <a:bodyPr wrap="square">
            <a:spAutoFit/>
          </a:bodyPr>
          <a:lstStyle/>
          <a:p>
            <a:r>
              <a:rPr lang="en-US">
                <a:hlinkClick r:id="rId4"/>
              </a:rPr>
              <a:t>https://flux-framework.readthedocs.io/projects/flux-core/en/latest/index.html</a:t>
            </a:r>
            <a:r>
              <a:rPr lang="en-US"/>
              <a:t> </a:t>
            </a:r>
          </a:p>
        </p:txBody>
      </p:sp>
    </p:spTree>
    <p:extLst>
      <p:ext uri="{BB962C8B-B14F-4D97-AF65-F5344CB8AC3E}">
        <p14:creationId xmlns:p14="http://schemas.microsoft.com/office/powerpoint/2010/main" val="25432705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PPT_UNC_V5.23_wide-16x9.potx" id="{83130911-C7AB-48B9-8C29-C9D32ACF0083}" vid="{243C0807-7D1A-4674-975A-BB624B1044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2015_PPT_UNC_V7</Template>
  <TotalTime>1388</TotalTime>
  <Words>5538</Words>
  <Application>Microsoft Macintosh PowerPoint</Application>
  <PresentationFormat>Widescreen</PresentationFormat>
  <Paragraphs>650</Paragraphs>
  <Slides>47</Slides>
  <Notes>27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47</vt:i4>
      </vt:variant>
    </vt:vector>
  </HeadingPairs>
  <TitlesOfParts>
    <vt:vector size="63" baseType="lpstr">
      <vt:lpstr>Arial</vt:lpstr>
      <vt:lpstr>Arial Black</vt:lpstr>
      <vt:lpstr>Avenir</vt:lpstr>
      <vt:lpstr>Avenir Book</vt:lpstr>
      <vt:lpstr>Calibri</vt:lpstr>
      <vt:lpstr>Cambria Math</vt:lpstr>
      <vt:lpstr>Candara</vt:lpstr>
      <vt:lpstr>Courier New</vt:lpstr>
      <vt:lpstr>Helvetica Neue</vt:lpstr>
      <vt:lpstr>LMRoman10</vt:lpstr>
      <vt:lpstr>Lucida Grande</vt:lpstr>
      <vt:lpstr>Open Sans</vt:lpstr>
      <vt:lpstr>Symbol</vt:lpstr>
      <vt:lpstr>Wingdings</vt:lpstr>
      <vt:lpstr>Wingdings 2</vt:lpstr>
      <vt:lpstr>2015_PPT_UNC_V7.06 (1)</vt:lpstr>
      <vt:lpstr>Agenda</vt:lpstr>
      <vt:lpstr>Using Flux to overcome scheduling challenges of exascale workflows</vt:lpstr>
      <vt:lpstr>Sierra pre-exascale system is a wakeup call (MuMMI).</vt:lpstr>
      <vt:lpstr>Key challenges in emerging workflow scheduling include…</vt:lpstr>
      <vt:lpstr>            at a glance</vt:lpstr>
      <vt:lpstr>Flux offers a new scheduling model to meet modern-day workflow challenges.</vt:lpstr>
      <vt:lpstr>Flux is architected to embody our fully hierarchical scheduling model seamlessly.</vt:lpstr>
      <vt:lpstr>Scheduler specialization solves the co-scheduling challenge.</vt:lpstr>
      <vt:lpstr>A rich set of well-defined APIs enables easy job coordination and communication.</vt:lpstr>
      <vt:lpstr>MuMMI: Scheduler specialization addresses co-scheduling and throughput challenges on Sierra.</vt:lpstr>
      <vt:lpstr>MuMMI has continuously adopted new features of Flux</vt:lpstr>
      <vt:lpstr>UQPipeline: Seeding an ensemble study has faced  well-known problems with no easy solution</vt:lpstr>
      <vt:lpstr>Flux underpins new AI methods to combine simulations with experiments.</vt:lpstr>
      <vt:lpstr>Flux has been providing workflow aid for COVID-19 scenario modeling workflow</vt:lpstr>
      <vt:lpstr>Flux has been providing workflow aid for fast ML-based COVID-19 drug molecule design workflow</vt:lpstr>
      <vt:lpstr>Flux provides a scalable foundation for fast drug discovery workflow, Gordon Bell Covid-19 finalist</vt:lpstr>
      <vt:lpstr>Flux solves two most critical workflow problems in this COVID19 drug molecule design workflow.</vt:lpstr>
      <vt:lpstr>Flux is uniquely enabling many modern scientific workflows including COVID-19 problems.</vt:lpstr>
      <vt:lpstr>How can workflow tools cooperate?</vt:lpstr>
      <vt:lpstr>PowerPoint Presentation</vt:lpstr>
      <vt:lpstr>Flux is one of the founding member of ECP ExaWorks to define APIs/methodology to create a plug-N-play component-based ecosystem.</vt:lpstr>
      <vt:lpstr>Fluxion uses a graph-based resource data model to represent schedulable resources and their relationships.</vt:lpstr>
      <vt:lpstr>Fluxion has proven effective in scheduling diverse resources such as exascale multi-tiered storage and cloud resources</vt:lpstr>
      <vt:lpstr>Fully Hierarchical Scheduling and Job Interfaces for Large Ensembles of Uncertainty Quantification (UQ) Tasks </vt:lpstr>
      <vt:lpstr>An Old Problem: Running Batch Jobs in Parallel</vt:lpstr>
      <vt:lpstr>Flux’s Hierarchical Scheduling: A Natural Solution</vt:lpstr>
      <vt:lpstr>Hierarchical Scheduling + Workflow Managers</vt:lpstr>
      <vt:lpstr>The Four Interfaces to Flux</vt:lpstr>
      <vt:lpstr>Flux’s Python Library</vt:lpstr>
      <vt:lpstr>FluxExecutor: Hiding the Event Loop</vt:lpstr>
      <vt:lpstr>Coming Soon: Flux-Asyncio Integration</vt:lpstr>
      <vt:lpstr>References</vt:lpstr>
      <vt:lpstr>Flux’s Resource &amp; Job Model</vt:lpstr>
      <vt:lpstr>The changes in resource types are equally challenging.</vt:lpstr>
      <vt:lpstr>The traditional resource data models are largely ineffective to cope with the resource challenge.</vt:lpstr>
      <vt:lpstr>Flux uses a graph-based resource data model to represent schedulable resources and their relationships.</vt:lpstr>
      <vt:lpstr>Flux’s graph-oriented canonical job-spec allows for a highly expressive resource requests specification.</vt:lpstr>
      <vt:lpstr>Flux maps our complex scheduling problems into graph matching problems.</vt:lpstr>
      <vt:lpstr>We use graph filtering and pruned searching to manage the graph complexity and optimize our graph search.</vt:lpstr>
      <vt:lpstr>Tiered Storage in HPC</vt:lpstr>
      <vt:lpstr>Performance Variation-Aware Scheduling</vt:lpstr>
      <vt:lpstr>Cloud Bursting</vt:lpstr>
      <vt:lpstr>Play The Full Game!</vt:lpstr>
      <vt:lpstr>Hand—on Session</vt:lpstr>
      <vt:lpstr>Accessing the Hands-On Demo</vt:lpstr>
      <vt:lpstr>Bring Your Own Cluster (BYOC): Testing Flux on your clusters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Ahn, Dong H.</dc:creator>
  <cp:lastModifiedBy>Herbein, Stephen</cp:lastModifiedBy>
  <cp:revision>1</cp:revision>
  <cp:lastPrinted>2018-03-02T18:21:35Z</cp:lastPrinted>
  <dcterms:created xsi:type="dcterms:W3CDTF">2021-03-19T05:04:27Z</dcterms:created>
  <dcterms:modified xsi:type="dcterms:W3CDTF">2021-04-15T16:48:13Z</dcterms:modified>
</cp:coreProperties>
</file>